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84" r:id="rId4"/>
    <p:sldId id="285" r:id="rId5"/>
    <p:sldId id="282" r:id="rId6"/>
    <p:sldId id="281" r:id="rId7"/>
    <p:sldId id="261" r:id="rId8"/>
    <p:sldId id="270" r:id="rId9"/>
    <p:sldId id="275" r:id="rId10"/>
    <p:sldId id="269" r:id="rId11"/>
    <p:sldId id="268" r:id="rId12"/>
    <p:sldId id="276" r:id="rId13"/>
    <p:sldId id="277" r:id="rId14"/>
    <p:sldId id="271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66"/>
    <p:restoredTop sz="94663"/>
  </p:normalViewPr>
  <p:slideViewPr>
    <p:cSldViewPr>
      <p:cViewPr varScale="1">
        <p:scale>
          <a:sx n="117" d="100"/>
          <a:sy n="117" d="100"/>
        </p:scale>
        <p:origin x="28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FC06A7D-AF26-4646-BC8F-26948141D23B}" type="datetimeFigureOut">
              <a:rPr lang="en-US"/>
              <a:pPr>
                <a:defRPr/>
              </a:pPr>
              <a:t>10/13/22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CD6E7B2-4042-114D-B076-0687CDE5C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288F4C-D3D3-CF42-83A4-5D747F07017F}" type="datetimeFigureOut">
              <a:rPr lang="en-US"/>
              <a:pPr>
                <a:defRPr/>
              </a:pPr>
              <a:t>10/13/22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4171053-3F35-C241-B789-54FEFBAFA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FF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781800"/>
            <a:ext cx="90678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>
              <a:defRPr/>
            </a:pPr>
            <a:endParaRPr lang="en-US" altLang="en-US" u="sng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0678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 descr="Light vertical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tx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5800" y="2209800"/>
            <a:ext cx="7848600" cy="3886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FF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9" name="Rectangle 7" descr="Narrow vertical"/>
          <p:cNvSpPr>
            <a:spLocks noChangeArrowheads="1"/>
          </p:cNvSpPr>
          <p:nvPr/>
        </p:nvSpPr>
        <p:spPr bwMode="auto">
          <a:xfrm>
            <a:off x="0" y="3175"/>
            <a:ext cx="152400" cy="6858000"/>
          </a:xfrm>
          <a:prstGeom prst="rect">
            <a:avLst/>
          </a:prstGeom>
          <a:pattFill prst="narVert">
            <a:fgClr>
              <a:schemeClr val="bg2"/>
            </a:fgClr>
            <a:bgClr>
              <a:schemeClr val="tx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9" descr="Narrow vertical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pattFill prst="narVert">
            <a:fgClr>
              <a:schemeClr val="accent2"/>
            </a:fgClr>
            <a:bgClr>
              <a:schemeClr val="tx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44450">
            <a:solidFill>
              <a:schemeClr val="tx2">
                <a:alpha val="50195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209800"/>
            <a:ext cx="7848600" cy="3810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15331-CA05-7C4B-8A30-3F1027F80E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9405C-1204-4146-91C7-6277A0D041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CB4C6-3225-8B4E-9250-BB0D678DA5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086AE-BCA8-5A45-8344-D766DC0EC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41BC0-A0AC-C949-A9D6-6645D1427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736B3-6C0E-4740-8ADC-7902D69E6B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BB144-DAC7-F145-A77E-7A0AC78721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55C25-2B63-3B47-836F-A269615760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E3040-AD9E-B44E-8B80-867CFDFA4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22C18-86FF-D843-A024-A24D36DD13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3"/>
          <p:cNvSpPr>
            <a:spLocks noChangeShapeType="1"/>
          </p:cNvSpPr>
          <p:nvPr/>
        </p:nvSpPr>
        <p:spPr bwMode="auto">
          <a:xfrm>
            <a:off x="609600" y="0"/>
            <a:ext cx="0" cy="6858000"/>
          </a:xfrm>
          <a:prstGeom prst="line">
            <a:avLst/>
          </a:prstGeom>
          <a:noFill/>
          <a:ln w="1905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Line 4"/>
          <p:cNvSpPr>
            <a:spLocks noChangeShapeType="1"/>
          </p:cNvSpPr>
          <p:nvPr/>
        </p:nvSpPr>
        <p:spPr bwMode="auto">
          <a:xfrm>
            <a:off x="8610600" y="3175"/>
            <a:ext cx="0" cy="6858000"/>
          </a:xfrm>
          <a:prstGeom prst="line">
            <a:avLst/>
          </a:prstGeom>
          <a:noFill/>
          <a:ln w="63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1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13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4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5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6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Line 17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Line 18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Line 19"/>
          <p:cNvSpPr>
            <a:spLocks noChangeShapeType="1"/>
          </p:cNvSpPr>
          <p:nvPr/>
        </p:nvSpPr>
        <p:spPr bwMode="auto">
          <a:xfrm>
            <a:off x="0" y="5105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Line 20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Line 21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Line 2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Line 23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Line 24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2B060B2-11E0-AB4B-91C8-1A56665F0F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LgwAD-Iio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helloworldcollection.d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CS101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Programming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01000" cy="838200"/>
          </a:xfrm>
        </p:spPr>
        <p:txBody>
          <a:bodyPr/>
          <a:lstStyle/>
          <a:p>
            <a:pPr eaLnBrk="1" hangingPunct="1"/>
            <a:r>
              <a:rPr lang="ja-JP" altLang="en-US" sz="3600"/>
              <a:t>“</a:t>
            </a:r>
            <a:r>
              <a:rPr lang="en-US" altLang="ja-JP" sz="4000"/>
              <a:t>Hello World</a:t>
            </a:r>
            <a:r>
              <a:rPr lang="ja-JP" altLang="en-US" sz="4000"/>
              <a:t>”</a:t>
            </a:r>
            <a:r>
              <a:rPr lang="en-US" altLang="ja-JP" sz="4000"/>
              <a:t> Program Written In A 2</a:t>
            </a:r>
            <a:r>
              <a:rPr lang="en-US" altLang="ja-JP" sz="4000" baseline="30000"/>
              <a:t>nd</a:t>
            </a:r>
            <a:r>
              <a:rPr lang="en-US" altLang="ja-JP" sz="4000"/>
              <a:t> Generation Assembly Language</a:t>
            </a:r>
            <a:endParaRPr lang="en-US" altLang="en-US" sz="3600"/>
          </a:p>
        </p:txBody>
      </p:sp>
      <p:sp>
        <p:nvSpPr>
          <p:cNvPr id="28674" name="Text Box 7"/>
          <p:cNvSpPr txBox="1">
            <a:spLocks noChangeArrowheads="1"/>
          </p:cNvSpPr>
          <p:nvPr/>
        </p:nvSpPr>
        <p:spPr bwMode="auto">
          <a:xfrm>
            <a:off x="3048000" y="1981200"/>
            <a:ext cx="36576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.HW: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stringz "Hello World"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.text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.align 16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.global main#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.proc main#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main: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.prologue 14, 32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.save ar.pfs, r33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alloc r33 = ar.pfs, 0, 4, 1,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.vframe r34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mov r34 = r12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adds r12 = -16, r12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mov r35 = r1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.save rp, r32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mov r32 = b0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.body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addl r14 = @ltoffx(.HW), r1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;;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ld8.mov r14 = [r14], .HW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;;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st8 [r34] = r14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ld8 r36 = [r34]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br.call.sptk.many b0 = puts#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mov r1 = r35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        ;;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96888"/>
            <a:ext cx="8077200" cy="838200"/>
          </a:xfrm>
        </p:spPr>
        <p:txBody>
          <a:bodyPr/>
          <a:lstStyle/>
          <a:p>
            <a:pPr eaLnBrk="1" hangingPunct="1"/>
            <a:r>
              <a:rPr lang="ja-JP" altLang="en-US" sz="4000"/>
              <a:t>“</a:t>
            </a:r>
            <a:r>
              <a:rPr lang="en-US" altLang="ja-JP" sz="4000"/>
              <a:t>Hello World</a:t>
            </a:r>
            <a:r>
              <a:rPr lang="ja-JP" altLang="en-US" sz="4000"/>
              <a:t>”</a:t>
            </a:r>
            <a:r>
              <a:rPr lang="en-US" altLang="ja-JP" sz="4000"/>
              <a:t> Program Written In The  3</a:t>
            </a:r>
            <a:r>
              <a:rPr lang="en-US" altLang="ja-JP" sz="4000" baseline="30000"/>
              <a:t>rd</a:t>
            </a:r>
            <a:r>
              <a:rPr lang="en-US" altLang="ja-JP" sz="4000"/>
              <a:t> Generation Language C++ </a:t>
            </a:r>
            <a:endParaRPr lang="en-US" altLang="en-US" sz="400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267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209800" y="1905000"/>
            <a:ext cx="4497388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// Hello World in C++ (pre-ISO)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#include &lt;iostream.h&gt;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cout &lt;&lt; "Hello World!"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return 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ja-JP" altLang="en-US" sz="4000"/>
              <a:t>“</a:t>
            </a:r>
            <a:r>
              <a:rPr lang="en-US" altLang="ja-JP" sz="4000" dirty="0"/>
              <a:t>Hello World</a:t>
            </a:r>
            <a:r>
              <a:rPr lang="ja-JP" altLang="en-US" sz="4000"/>
              <a:t>”</a:t>
            </a:r>
            <a:r>
              <a:rPr lang="en-US" altLang="ja-JP" sz="4000" dirty="0"/>
              <a:t> Program Written In The 4</a:t>
            </a:r>
            <a:r>
              <a:rPr lang="en-US" altLang="ja-JP" sz="4000" baseline="30000" dirty="0"/>
              <a:t>th</a:t>
            </a:r>
            <a:r>
              <a:rPr lang="en-US" altLang="ja-JP" sz="4000" dirty="0"/>
              <a:t> Generation Language Python</a:t>
            </a:r>
            <a:endParaRPr lang="en-US" altLang="en-US" sz="4000" dirty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                  print("Hello World")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Someday </a:t>
            </a:r>
            <a:r>
              <a:rPr lang="ja-JP" altLang="en-US"/>
              <a:t>“</a:t>
            </a:r>
            <a:r>
              <a:rPr lang="en-US" altLang="ja-JP"/>
              <a:t>Star Trek</a:t>
            </a:r>
            <a:r>
              <a:rPr lang="ja-JP" altLang="en-US"/>
              <a:t>”</a:t>
            </a:r>
            <a:endParaRPr lang="en-US" altLang="en-US"/>
          </a:p>
        </p:txBody>
      </p:sp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1600200" y="2895600"/>
            <a:ext cx="6472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hlinkClick r:id="rId2"/>
              </a:rPr>
              <a:t>https://www.youtube.com/watch?v=5LgwAD-IioY</a:t>
            </a:r>
            <a:endParaRPr lang="en-US" alt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Hello World In Other </a:t>
            </a:r>
            <a:br>
              <a:rPr lang="en-US" altLang="en-US"/>
            </a:br>
            <a:r>
              <a:rPr lang="en-US" altLang="en-US"/>
              <a:t>Program Languages</a:t>
            </a:r>
          </a:p>
        </p:txBody>
      </p:sp>
      <p:sp>
        <p:nvSpPr>
          <p:cNvPr id="2457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743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>
                <a:hlinkClick r:id="rId2"/>
              </a:rPr>
              <a:t>http://helloworldcollection.de</a:t>
            </a: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/>
              <a:t>How to create a program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867400"/>
          </a:xfrm>
        </p:spPr>
        <p:txBody>
          <a:bodyPr/>
          <a:lstStyle/>
          <a:p>
            <a:pPr eaLnBrk="1" hangingPunct="1"/>
            <a:r>
              <a:rPr lang="en-US" altLang="en-US" sz="2800"/>
              <a:t>1 Program Specification</a:t>
            </a:r>
          </a:p>
          <a:p>
            <a:pPr lvl="1" eaLnBrk="1" hangingPunct="1"/>
            <a:r>
              <a:rPr lang="en-US" altLang="en-US" sz="2000"/>
              <a:t>Define the problem</a:t>
            </a:r>
          </a:p>
          <a:p>
            <a:pPr eaLnBrk="1" hangingPunct="1"/>
            <a:r>
              <a:rPr lang="en-US" altLang="en-US" sz="2800"/>
              <a:t>2 Program Design</a:t>
            </a:r>
          </a:p>
          <a:p>
            <a:pPr lvl="1" eaLnBrk="1" hangingPunct="1"/>
            <a:r>
              <a:rPr lang="en-US" altLang="en-US" sz="2000"/>
              <a:t>Create an algorithm</a:t>
            </a:r>
          </a:p>
          <a:p>
            <a:pPr lvl="2" eaLnBrk="1" hangingPunct="1"/>
            <a:r>
              <a:rPr lang="en-US" altLang="en-US" sz="1800"/>
              <a:t>Can use:</a:t>
            </a:r>
          </a:p>
          <a:p>
            <a:pPr lvl="3" eaLnBrk="1" hangingPunct="1"/>
            <a:r>
              <a:rPr lang="en-US" altLang="en-US" sz="1400"/>
              <a:t>Top-Down Design</a:t>
            </a:r>
          </a:p>
          <a:p>
            <a:pPr lvl="3" eaLnBrk="1" hangingPunct="1"/>
            <a:r>
              <a:rPr lang="en-US" altLang="en-US" sz="1400"/>
              <a:t>OOP (Object Oriented Design)</a:t>
            </a:r>
          </a:p>
          <a:p>
            <a:pPr lvl="3" eaLnBrk="1" hangingPunct="1"/>
            <a:r>
              <a:rPr lang="en-US" altLang="en-US" sz="1400"/>
              <a:t>Logic Structures</a:t>
            </a:r>
          </a:p>
          <a:p>
            <a:pPr lvl="3" eaLnBrk="1" hangingPunct="1"/>
            <a:r>
              <a:rPr lang="en-US" altLang="en-US" sz="1400"/>
              <a:t>Flow Charts</a:t>
            </a:r>
          </a:p>
          <a:p>
            <a:pPr lvl="3" eaLnBrk="1" hangingPunct="1"/>
            <a:r>
              <a:rPr lang="en-US" altLang="en-US" sz="1400"/>
              <a:t>Etc.</a:t>
            </a:r>
          </a:p>
          <a:p>
            <a:pPr lvl="2" eaLnBrk="1" hangingPunct="1"/>
            <a:r>
              <a:rPr lang="en-US" altLang="en-US" sz="2000"/>
              <a:t>Create Pseudocode</a:t>
            </a:r>
          </a:p>
          <a:p>
            <a:pPr eaLnBrk="1" hangingPunct="1"/>
            <a:r>
              <a:rPr lang="en-US" altLang="en-US" sz="2800"/>
              <a:t>3 Program Code</a:t>
            </a:r>
          </a:p>
          <a:p>
            <a:pPr eaLnBrk="1" hangingPunct="1"/>
            <a:r>
              <a:rPr lang="en-US" altLang="en-US" sz="2800"/>
              <a:t>4 Program Test</a:t>
            </a:r>
            <a:endParaRPr lang="en-US" altLang="en-US" sz="2400"/>
          </a:p>
          <a:p>
            <a:pPr eaLnBrk="1" hangingPunct="1"/>
            <a:r>
              <a:rPr lang="en-US" altLang="en-US" sz="2800"/>
              <a:t>5 Program Documentation</a:t>
            </a:r>
          </a:p>
          <a:p>
            <a:pPr eaLnBrk="1" hangingPunct="1"/>
            <a:r>
              <a:rPr lang="en-US" altLang="en-US" sz="2800"/>
              <a:t>6 Program Maintenance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867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/>
          </a:p>
          <a:p>
            <a:pPr marL="0" indent="0" eaLnBrk="1" hangingPunct="1"/>
            <a:r>
              <a:rPr lang="en-US" altLang="en-US"/>
              <a:t>Programming is creating the instructions the computer will follow to accomplish a task.</a:t>
            </a:r>
          </a:p>
          <a:p>
            <a:pPr lvl="1" eaLnBrk="1" hangingPunct="1"/>
            <a:endParaRPr lang="en-US" altLang="en-US" sz="2000" b="1">
              <a:solidFill>
                <a:srgbClr val="1A1A1A"/>
              </a:solidFill>
              <a:latin typeface="ArialMT" charset="0"/>
            </a:endParaRPr>
          </a:p>
          <a:p>
            <a:pPr lvl="1" eaLnBrk="1" hangingPunct="1"/>
            <a:endParaRPr lang="en-US" altLang="en-US" sz="2000" b="1">
              <a:solidFill>
                <a:srgbClr val="1A1A1A"/>
              </a:solidFill>
              <a:latin typeface="ArialMT" charset="0"/>
            </a:endParaRPr>
          </a:p>
          <a:p>
            <a:pPr lvl="1" eaLnBrk="1" hangingPunct="1"/>
            <a:endParaRPr lang="en-US" altLang="en-US" sz="2000" b="1">
              <a:solidFill>
                <a:srgbClr val="1A1A1A"/>
              </a:solidFill>
              <a:latin typeface="ArialMT" charset="0"/>
            </a:endParaRPr>
          </a:p>
          <a:p>
            <a:pPr lvl="1" eaLnBrk="1" hangingPunct="1"/>
            <a:endParaRPr lang="en-US" altLang="en-US" sz="2000" b="1">
              <a:solidFill>
                <a:srgbClr val="1A1A1A"/>
              </a:solidFill>
              <a:latin typeface="ArialMT" charset="0"/>
            </a:endParaRPr>
          </a:p>
          <a:p>
            <a:pPr lvl="1" eaLnBrk="1" hangingPunct="1"/>
            <a:endParaRPr lang="en-US" altLang="en-US" sz="2000" b="1">
              <a:solidFill>
                <a:srgbClr val="1A1A1A"/>
              </a:solidFill>
              <a:latin typeface="ArialMT" charset="0"/>
            </a:endParaRPr>
          </a:p>
          <a:p>
            <a:pPr lvl="1" eaLnBrk="1" hangingPunct="1"/>
            <a:endParaRPr lang="en-US" altLang="en-US" sz="2000" b="1">
              <a:solidFill>
                <a:srgbClr val="1A1A1A"/>
              </a:solidFill>
              <a:latin typeface="ArialMT" charset="0"/>
            </a:endParaRPr>
          </a:p>
          <a:p>
            <a:pPr lvl="1" eaLnBrk="1" hangingPunct="1"/>
            <a:endParaRPr lang="en-US" altLang="en-US" sz="2000" b="1">
              <a:solidFill>
                <a:srgbClr val="1A1A1A"/>
              </a:solidFill>
              <a:latin typeface="ArialMT" charset="0"/>
            </a:endParaRPr>
          </a:p>
          <a:p>
            <a:pPr lvl="1" eaLnBrk="1" hangingPunct="1"/>
            <a:endParaRPr lang="en-US" altLang="en-US" sz="2000" b="1">
              <a:solidFill>
                <a:srgbClr val="1A1A1A"/>
              </a:solidFill>
              <a:latin typeface="ArialMT" charset="0"/>
            </a:endParaRPr>
          </a:p>
          <a:p>
            <a:pPr lvl="1" eaLnBrk="1" hangingPunct="1"/>
            <a:endParaRPr lang="en-US" altLang="en-US" sz="2000" b="1">
              <a:solidFill>
                <a:srgbClr val="1A1A1A"/>
              </a:solidFill>
              <a:latin typeface="ArialMT" charset="0"/>
            </a:endParaRPr>
          </a:p>
          <a:p>
            <a:pPr lvl="1" eaLnBrk="1" hangingPunct="1"/>
            <a:r>
              <a:rPr lang="en-US" altLang="en-US" sz="2000" b="1">
                <a:solidFill>
                  <a:srgbClr val="1A1A1A"/>
                </a:solidFill>
                <a:latin typeface="ArialMT" charset="0"/>
              </a:rPr>
              <a:t>Augusta Ada King</a:t>
            </a:r>
            <a:r>
              <a:rPr lang="en-US" altLang="en-US" sz="2000">
                <a:solidFill>
                  <a:srgbClr val="1A1A1A"/>
                </a:solidFill>
                <a:latin typeface="ArialMT" charset="0"/>
              </a:rPr>
              <a:t>, Countess of Lovelace (10 December 1815 – 27 November 1852)</a:t>
            </a:r>
            <a:endParaRPr lang="en-US" altLang="en-US" sz="2000"/>
          </a:p>
        </p:txBody>
      </p:sp>
      <p:pic>
        <p:nvPicPr>
          <p:cNvPr id="17411" name="Picture 1" descr="ph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90800"/>
            <a:ext cx="406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274320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/>
              <a:t>Congratulations, you are a programmer!</a:t>
            </a:r>
          </a:p>
        </p:txBody>
      </p:sp>
    </p:spTree>
    <p:extLst>
      <p:ext uri="{BB962C8B-B14F-4D97-AF65-F5344CB8AC3E}">
        <p14:creationId xmlns:p14="http://schemas.microsoft.com/office/powerpoint/2010/main" val="2388076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How do we write instructions for non computer tasks?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562600"/>
          </a:xfrm>
        </p:spPr>
        <p:txBody>
          <a:bodyPr/>
          <a:lstStyle/>
          <a:p>
            <a:pPr eaLnBrk="1" hangingPunct="1"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We usually use normal human language in a step by step manner. For example:</a:t>
            </a:r>
          </a:p>
          <a:p>
            <a:pPr eaLnBrk="1" hangingPunct="1"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defRPr/>
            </a:pPr>
            <a:r>
              <a:rPr lang="en-US" sz="2400" dirty="0">
                <a:ea typeface="ＭＳ Ｐゴシック" charset="0"/>
              </a:rPr>
              <a:t>1 Turn to your left</a:t>
            </a:r>
          </a:p>
          <a:p>
            <a:pPr lvl="1" eaLnBrk="1" hangingPunct="1">
              <a:defRPr/>
            </a:pPr>
            <a:r>
              <a:rPr lang="en-US" sz="2400" dirty="0">
                <a:ea typeface="ＭＳ Ｐゴシック" charset="0"/>
              </a:rPr>
              <a:t>2 Take 5 steps</a:t>
            </a:r>
          </a:p>
          <a:p>
            <a:pPr lvl="1" eaLnBrk="1" hangingPunct="1">
              <a:defRPr/>
            </a:pPr>
            <a:r>
              <a:rPr lang="en-US" sz="2400" dirty="0">
                <a:ea typeface="ＭＳ Ｐゴシック" charset="0"/>
              </a:rPr>
              <a:t>3 Go to whiteboard</a:t>
            </a:r>
          </a:p>
          <a:p>
            <a:pPr lvl="1" eaLnBrk="1" hangingPunct="1">
              <a:defRPr/>
            </a:pPr>
            <a:r>
              <a:rPr lang="en-US" sz="2400" dirty="0">
                <a:ea typeface="ＭＳ Ｐゴシック" charset="0"/>
              </a:rPr>
              <a:t>4 Pick up pen</a:t>
            </a:r>
          </a:p>
          <a:p>
            <a:pPr lvl="1" eaLnBrk="1" hangingPunct="1">
              <a:defRPr/>
            </a:pPr>
            <a:r>
              <a:rPr lang="en-US" sz="2400" dirty="0">
                <a:ea typeface="ＭＳ Ｐゴシック" charset="0"/>
              </a:rPr>
              <a:t>5 Write President’s name on board</a:t>
            </a:r>
          </a:p>
          <a:p>
            <a:pPr lvl="1" eaLnBrk="1" hangingPunct="1">
              <a:defRPr/>
            </a:pPr>
            <a:r>
              <a:rPr lang="en-US" sz="2400" dirty="0">
                <a:ea typeface="ＭＳ Ｐゴシック" charset="0"/>
              </a:rPr>
              <a:t>Etc.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>
                <a:ea typeface="ＭＳ Ｐゴシック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85725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What type of instructions do computers need?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562600"/>
          </a:xfrm>
        </p:spPr>
        <p:txBody>
          <a:bodyPr/>
          <a:lstStyle/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000" dirty="0"/>
              <a:t>Very detailed and in binary (also called Machine Language)</a:t>
            </a:r>
          </a:p>
          <a:p>
            <a:pPr marL="1371600" lvl="3" indent="0" eaLnBrk="1" hangingPunct="1">
              <a:buFontTx/>
              <a:buNone/>
            </a:pPr>
            <a:endParaRPr lang="en-US" altLang="en-US" sz="1600" dirty="0"/>
          </a:p>
          <a:p>
            <a:pPr marL="1371600" lvl="3" indent="0" eaLnBrk="1" hangingPunct="1">
              <a:buFontTx/>
              <a:buNone/>
            </a:pPr>
            <a:r>
              <a:rPr lang="en-US" altLang="en-US" sz="1600" dirty="0"/>
              <a:t>00000000010000011001101000011001011001110001110000001110101010111010101010101010101000010000101100111110110001011011100100000010101010010100010001010101110010100001010111110100000011111010101010101010110000110100001100101100111000111000000111010101011101010101010101010100001000010110011111011000101101110010000001010101001010001000101010111001010000101011111010000001111101010101010101011000011010000110010110011100011100000011101010101110101010101010101010000100001011001111101100010110111001000000101010100101000100010101011100101000010101111101000000111110101010101010101100001101000011001011001110001110000001110101010111010101010101010101000010000101100111110110001011011100100000010101010010100010001010101110010100001010111110100000011111010101010101010110000110100001100101100111000111000000111010101011101010101010101010100001000010110011111011000101101110010000001010101001010001000101010111001010000101011111010000001111101010101010</a:t>
            </a:r>
          </a:p>
          <a:p>
            <a:pPr marL="1371600" lvl="3" indent="0" eaLnBrk="1" hangingPunct="1"/>
            <a:endParaRPr lang="en-US" altLang="en-US" sz="1600" dirty="0"/>
          </a:p>
          <a:p>
            <a:pPr marL="1371600" lvl="3" indent="0" eaLnBrk="1" hangingPunct="1"/>
            <a:endParaRPr lang="en-US" altLang="en-US" sz="1600" dirty="0"/>
          </a:p>
          <a:p>
            <a:pPr marL="1371600" lvl="3" indent="0" eaLnBrk="1" hangingPunct="1"/>
            <a:endParaRPr lang="en-US" altLang="en-US" sz="1600" dirty="0"/>
          </a:p>
          <a:p>
            <a:pPr marL="1371600" lvl="3" indent="0" eaLnBrk="1" hangingPunct="1"/>
            <a:endParaRPr lang="en-US" alt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152400"/>
            <a:ext cx="8382000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Languages are for humans!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143000"/>
            <a:ext cx="3149600" cy="55626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We create instructions using a programming language.  For example the below Python code for altering the color of a picture :</a:t>
            </a:r>
          </a:p>
          <a:p>
            <a:pPr eaLnBrk="1" hangingPunct="1"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defRPr/>
            </a:pPr>
            <a:r>
              <a:rPr lang="en-US" sz="1200" dirty="0">
                <a:ea typeface="ＭＳ Ｐゴシック" charset="0"/>
                <a:cs typeface="ＭＳ Ｐゴシック" charset="0"/>
              </a:rPr>
              <a:t>def makeSunset2(picture):</a:t>
            </a:r>
          </a:p>
          <a:p>
            <a:pPr lvl="1" eaLnBrk="1" hangingPunct="1">
              <a:defRPr/>
            </a:pPr>
            <a:r>
              <a:rPr lang="en-US" sz="1200" dirty="0">
                <a:ea typeface="ＭＳ Ｐゴシック" charset="0"/>
                <a:cs typeface="ＭＳ Ｐゴシック" charset="0"/>
              </a:rPr>
              <a:t>  reduceGreen30Percent(picture)</a:t>
            </a:r>
          </a:p>
          <a:p>
            <a:pPr lvl="1" eaLnBrk="1" hangingPunct="1">
              <a:defRPr/>
            </a:pPr>
            <a:r>
              <a:rPr lang="en-US" sz="1200" dirty="0">
                <a:ea typeface="ＭＳ Ｐゴシック" charset="0"/>
                <a:cs typeface="ＭＳ Ｐゴシック" charset="0"/>
              </a:rPr>
              <a:t>  reduceBlue30Percent(picture)</a:t>
            </a:r>
          </a:p>
          <a:p>
            <a:pPr lvl="1" eaLnBrk="1" hangingPunct="1">
              <a:defRPr/>
            </a:pPr>
            <a:r>
              <a:rPr lang="en-US" sz="1200" dirty="0">
                <a:ea typeface="ＭＳ Ｐゴシック" charset="0"/>
                <a:cs typeface="ＭＳ Ｐゴシック" charset="0"/>
              </a:rPr>
              <a:t>  </a:t>
            </a:r>
          </a:p>
          <a:p>
            <a:pPr lvl="1" eaLnBrk="1" hangingPunct="1">
              <a:defRPr/>
            </a:pPr>
            <a:r>
              <a:rPr lang="en-US" sz="1200" dirty="0">
                <a:ea typeface="ＭＳ Ｐゴシック" charset="0"/>
                <a:cs typeface="ＭＳ Ｐゴシック" charset="0"/>
              </a:rPr>
              <a:t>def reduceGreen30Percent(picture):</a:t>
            </a:r>
          </a:p>
          <a:p>
            <a:pPr lvl="1" eaLnBrk="1" hangingPunct="1">
              <a:defRPr/>
            </a:pPr>
            <a:r>
              <a:rPr lang="en-US" sz="1200" dirty="0">
                <a:ea typeface="ＭＳ Ｐゴシック" charset="0"/>
                <a:cs typeface="ＭＳ Ｐゴシック" charset="0"/>
              </a:rPr>
              <a:t>  for p in getPixels(picture):</a:t>
            </a:r>
          </a:p>
          <a:p>
            <a:pPr lvl="1" eaLnBrk="1" hangingPunct="1">
              <a:defRPr/>
            </a:pPr>
            <a:r>
              <a:rPr lang="en-US" sz="1200" dirty="0">
                <a:ea typeface="ＭＳ Ｐゴシック" charset="0"/>
                <a:cs typeface="ＭＳ Ｐゴシック" charset="0"/>
              </a:rPr>
              <a:t>      value = getGreen(p)</a:t>
            </a:r>
          </a:p>
          <a:p>
            <a:pPr lvl="1" eaLnBrk="1" hangingPunct="1">
              <a:defRPr/>
            </a:pPr>
            <a:r>
              <a:rPr lang="en-US" sz="1200" dirty="0">
                <a:ea typeface="ＭＳ Ｐゴシック" charset="0"/>
                <a:cs typeface="ＭＳ Ｐゴシック" charset="0"/>
              </a:rPr>
              <a:t>      setGreen(p,value*0.7)</a:t>
            </a:r>
          </a:p>
          <a:p>
            <a:pPr lvl="1" eaLnBrk="1" hangingPunct="1">
              <a:defRPr/>
            </a:pPr>
            <a:endParaRPr lang="en-US" sz="1200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defRPr/>
            </a:pPr>
            <a:r>
              <a:rPr lang="en-US" sz="1200" dirty="0">
                <a:ea typeface="ＭＳ Ｐゴシック" charset="0"/>
                <a:cs typeface="ＭＳ Ｐゴシック" charset="0"/>
              </a:rPr>
              <a:t>def reduceBlue30Percent(picture):</a:t>
            </a:r>
          </a:p>
          <a:p>
            <a:pPr lvl="1" eaLnBrk="1" hangingPunct="1">
              <a:defRPr/>
            </a:pPr>
            <a:r>
              <a:rPr lang="en-US" sz="1200" dirty="0">
                <a:ea typeface="ＭＳ Ｐゴシック" charset="0"/>
                <a:cs typeface="ＭＳ Ｐゴシック" charset="0"/>
              </a:rPr>
              <a:t>  for p in getPixels(picture):</a:t>
            </a:r>
          </a:p>
          <a:p>
            <a:pPr lvl="1" eaLnBrk="1" hangingPunct="1">
              <a:defRPr/>
            </a:pPr>
            <a:r>
              <a:rPr lang="en-US" sz="1200" dirty="0">
                <a:ea typeface="ＭＳ Ｐゴシック" charset="0"/>
                <a:cs typeface="ＭＳ Ｐゴシック" charset="0"/>
              </a:rPr>
              <a:t>      value = getBlue(p)</a:t>
            </a:r>
          </a:p>
          <a:p>
            <a:pPr lvl="1" eaLnBrk="1" hangingPunct="1">
              <a:defRPr/>
            </a:pPr>
            <a:r>
              <a:rPr lang="en-US" sz="1200" dirty="0">
                <a:ea typeface="ＭＳ Ｐゴシック" charset="0"/>
                <a:cs typeface="ＭＳ Ｐゴシック" charset="0"/>
              </a:rPr>
              <a:t>      setBlue(p,value*0.7)</a:t>
            </a:r>
          </a:p>
          <a:p>
            <a:pPr marL="0" indent="0" eaLnBrk="1" hangingPunct="1"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10200" y="1143000"/>
            <a:ext cx="3009900" cy="5570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en-US" sz="2000" dirty="0"/>
              <a:t>Another program (compiler or interpreter) turns the Python code into the binary code the computer can run: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altLang="en-US" sz="1200" dirty="0"/>
              <a:t>10101100001101000011001011001110001110000001110101010111010101010101010101000010000101100111110110001011011100100000010101010010100010001010101110010100001010111110100000011111010101010101010110000110100001100101100111000111000000111010101011101010101010101010100001000010110011111011000101101110010000001010101001010001000101010111001010000101011111010000001111101010101010101011000011010000110010110011100011100000011101010101110101010101010101010000100001011001111101100010110111001000000101010100101000100010101011100101000010101111101000000111110101010101010100100</a:t>
            </a:r>
            <a:endParaRPr lang="en-US" sz="1200" dirty="0"/>
          </a:p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22532" name="TextBox 2"/>
          <p:cNvSpPr txBox="1">
            <a:spLocks noChangeArrowheads="1"/>
          </p:cNvSpPr>
          <p:nvPr/>
        </p:nvSpPr>
        <p:spPr bwMode="auto">
          <a:xfrm>
            <a:off x="4003675" y="1712913"/>
            <a:ext cx="1136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&gt; then&gt;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To hard to write binary instructions so instead we use programming languages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John Backus created the first programming language, FORTRAN, at IBM in 1957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Programmers write instructions for computers using a programming language.	</a:t>
            </a:r>
            <a:endParaRPr lang="en-US" altLang="en-US" sz="18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After we write the instructions in a program language another program then turns the instructions into the machine language the computers needs.</a:t>
            </a:r>
          </a:p>
        </p:txBody>
      </p:sp>
      <p:pic>
        <p:nvPicPr>
          <p:cNvPr id="2150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86200"/>
            <a:ext cx="21971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86200"/>
            <a:ext cx="21971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4038600" y="5029200"/>
            <a:ext cx="1209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Admiral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Grace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Hopper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Many Types of Program Languages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Low Level Languages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Machine Languages (1GL)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Assembly Languages (2GL)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High Level Languages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Procedural Languages (3GL)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Task Oriented Languages (4GL)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Problem Constraint Languages (5GL)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(Someday) Natural Languages</a:t>
            </a:r>
          </a:p>
          <a:p>
            <a:pPr lvl="2" eaLnBrk="1" hangingPunct="1">
              <a:lnSpc>
                <a:spcPct val="90000"/>
              </a:lnSpc>
            </a:pPr>
            <a:r>
              <a:rPr lang="ja-JP" altLang="en-US" sz="2000"/>
              <a:t>“</a:t>
            </a:r>
            <a:r>
              <a:rPr lang="en-US" altLang="ja-JP" sz="2000"/>
              <a:t>Star Trek</a:t>
            </a:r>
            <a:r>
              <a:rPr lang="ja-JP" altLang="en-US" sz="2000"/>
              <a:t>”</a:t>
            </a:r>
            <a:endParaRPr lang="en-US" altLang="ja-JP" sz="2000"/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533400"/>
            <a:ext cx="8153400" cy="838200"/>
          </a:xfrm>
        </p:spPr>
        <p:txBody>
          <a:bodyPr/>
          <a:lstStyle/>
          <a:p>
            <a:pPr eaLnBrk="1" hangingPunct="1"/>
            <a:r>
              <a:rPr lang="en-US" altLang="en-US" sz="4000"/>
              <a:t>“Hello World” Program Written In A 1</a:t>
            </a:r>
            <a:r>
              <a:rPr lang="en-US" altLang="en-US" sz="4000" baseline="30000"/>
              <a:t>st</a:t>
            </a:r>
            <a:r>
              <a:rPr lang="en-US" altLang="en-US" sz="4000"/>
              <a:t> Generation Machine Language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648200"/>
          </a:xfrm>
        </p:spPr>
        <p:txBody>
          <a:bodyPr/>
          <a:lstStyle/>
          <a:p>
            <a:pPr marL="1371600" lvl="3" indent="0" eaLnBrk="1" hangingPunct="1">
              <a:buFontTx/>
              <a:buNone/>
            </a:pPr>
            <a:endParaRPr lang="en-US" altLang="en-US"/>
          </a:p>
          <a:p>
            <a:pPr marL="114300" indent="0" eaLnBrk="1" hangingPunct="1">
              <a:buFontTx/>
              <a:buNone/>
            </a:pPr>
            <a:r>
              <a:rPr lang="en-US" altLang="en-US" sz="2000"/>
              <a:t>1010110000110100001100101100111000111000000111010101011101010101010101010100001000010110011111011000101101110010000001010101001010001000101010111001010000101011111010000001111101010101010101011000011010000110010110011100011100000011101010101110101010101010101010000100001011001111101100010110111001000000101010100101000100010101011100101000010101111101000000111110101010101010101100001101000011001011001110001110000001110101010111010101010101010101000010000101100111110110001011011100100000010101010010100010001010101110010100001010111110100000011111010101010101010110000110100001100101100111000111000000111010101011101010101010101010100001000010110011111011000101101110010000001010101001010001000101010111001010000101011111010000001111101010101010101011000011010000110010110011100011100000011101010101110101010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S101a">
  <a:themeElements>
    <a:clrScheme name="aCS101a 2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aCS101a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aCS101a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101a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101a 3">
        <a:dk1>
          <a:srgbClr val="000000"/>
        </a:dk1>
        <a:lt1>
          <a:srgbClr val="E6FFFF"/>
        </a:lt1>
        <a:dk2>
          <a:srgbClr val="6300E6"/>
        </a:dk2>
        <a:lt2>
          <a:srgbClr val="B8DEDE"/>
        </a:lt2>
        <a:accent1>
          <a:srgbClr val="99D7F3"/>
        </a:accent1>
        <a:accent2>
          <a:srgbClr val="D7FAF5"/>
        </a:accent2>
        <a:accent3>
          <a:srgbClr val="F0FFFF"/>
        </a:accent3>
        <a:accent4>
          <a:srgbClr val="000000"/>
        </a:accent4>
        <a:accent5>
          <a:srgbClr val="CAE8F8"/>
        </a:accent5>
        <a:accent6>
          <a:srgbClr val="C3E3DE"/>
        </a:accent6>
        <a:hlink>
          <a:srgbClr val="0033CC"/>
        </a:hlink>
        <a:folHlink>
          <a:srgbClr val="140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101a 4">
        <a:dk1>
          <a:srgbClr val="000000"/>
        </a:dk1>
        <a:lt1>
          <a:srgbClr val="FFFFCC"/>
        </a:lt1>
        <a:dk2>
          <a:srgbClr val="543335"/>
        </a:dk2>
        <a:lt2>
          <a:srgbClr val="666633"/>
        </a:lt2>
        <a:accent1>
          <a:srgbClr val="A3A86E"/>
        </a:accent1>
        <a:accent2>
          <a:srgbClr val="F3EFA2"/>
        </a:accent2>
        <a:accent3>
          <a:srgbClr val="FFFFE2"/>
        </a:accent3>
        <a:accent4>
          <a:srgbClr val="000000"/>
        </a:accent4>
        <a:accent5>
          <a:srgbClr val="CED1BA"/>
        </a:accent5>
        <a:accent6>
          <a:srgbClr val="DCD992"/>
        </a:accent6>
        <a:hlink>
          <a:srgbClr val="2300C5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668</Words>
  <Application>Microsoft Macintosh PowerPoint</Application>
  <PresentationFormat>On-screen Show (4:3)</PresentationFormat>
  <Paragraphs>146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ArialMT</vt:lpstr>
      <vt:lpstr>Calibri</vt:lpstr>
      <vt:lpstr>Times</vt:lpstr>
      <vt:lpstr>aCS101a</vt:lpstr>
      <vt:lpstr>CS101</vt:lpstr>
      <vt:lpstr>Programming</vt:lpstr>
      <vt:lpstr>Congratulations, you are a programmer!</vt:lpstr>
      <vt:lpstr>How do we write instructions for non computer tasks?</vt:lpstr>
      <vt:lpstr>What type of instructions do computers need?</vt:lpstr>
      <vt:lpstr>Program Languages are for humans!</vt:lpstr>
      <vt:lpstr>To hard to write binary instructions so instead we use programming languages</vt:lpstr>
      <vt:lpstr>Many Types of Program Languages</vt:lpstr>
      <vt:lpstr>“Hello World” Program Written In A 1st Generation Machine Language</vt:lpstr>
      <vt:lpstr>“Hello World” Program Written In A 2nd Generation Assembly Language</vt:lpstr>
      <vt:lpstr>“Hello World” Program Written In The  3rd Generation Language C++ </vt:lpstr>
      <vt:lpstr>“Hello World” Program Written In The 4th Generation Language Python</vt:lpstr>
      <vt:lpstr>Someday “Star Trek”</vt:lpstr>
      <vt:lpstr>Hello World In Other  Program Languages</vt:lpstr>
      <vt:lpstr>How to create a program</vt:lpstr>
    </vt:vector>
  </TitlesOfParts>
  <Manager/>
  <Company>SSU CS Department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 Lecture 14</dc:title>
  <dc:subject/>
  <dc:creator/>
  <cp:keywords/>
  <dc:description/>
  <cp:lastModifiedBy>Glenn Carter</cp:lastModifiedBy>
  <cp:revision>165</cp:revision>
  <dcterms:created xsi:type="dcterms:W3CDTF">2010-03-11T03:31:15Z</dcterms:created>
  <dcterms:modified xsi:type="dcterms:W3CDTF">2022-10-13T16:31:11Z</dcterms:modified>
  <cp:category/>
</cp:coreProperties>
</file>