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94" r:id="rId2"/>
    <p:sldId id="258" r:id="rId3"/>
    <p:sldId id="260" r:id="rId4"/>
    <p:sldId id="259" r:id="rId5"/>
    <p:sldId id="291" r:id="rId6"/>
    <p:sldId id="288" r:id="rId7"/>
    <p:sldId id="282" r:id="rId8"/>
    <p:sldId id="262" r:id="rId9"/>
    <p:sldId id="281" r:id="rId10"/>
    <p:sldId id="283" r:id="rId11"/>
    <p:sldId id="266" r:id="rId12"/>
    <p:sldId id="267" r:id="rId13"/>
    <p:sldId id="28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F16"/>
    <a:srgbClr val="FF1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CFB954-AAD3-AB4B-AB9A-365798EB30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C872A1-F9FA-B64B-993C-9252CD822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CAA57A3-310F-614B-A3B0-D63AF31C9B4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CA3219F-51CC-FD4B-9D57-07016310E607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0545CCC-A7B0-1544-96FB-8627E992D92E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A8BBB090-4E9D-7C43-808D-2F94433F480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8FF43E64-BE8A-3B41-893A-EFFD524749D7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78180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>
              <a:defRPr/>
            </a:pPr>
            <a:endParaRPr lang="en-US" altLang="en-US" u="sng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 descr="Light vertical"/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85800" y="2209800"/>
            <a:ext cx="7848600" cy="388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rgbClr val="FFFFFF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9" name="Rectangle 7" descr="Narrow vertical"/>
          <p:cNvSpPr>
            <a:spLocks noChangeArrowheads="1"/>
          </p:cNvSpPr>
          <p:nvPr/>
        </p:nvSpPr>
        <p:spPr bwMode="auto">
          <a:xfrm>
            <a:off x="0" y="3175"/>
            <a:ext cx="152400" cy="6858000"/>
          </a:xfrm>
          <a:prstGeom prst="rect">
            <a:avLst/>
          </a:prstGeom>
          <a:pattFill prst="narVert">
            <a:fgClr>
              <a:schemeClr val="bg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9" descr="Narrow vertical"/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pattFill prst="narVert">
            <a:fgClr>
              <a:schemeClr val="accent2"/>
            </a:fgClr>
            <a:bgClr>
              <a:schemeClr val="tx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44450">
            <a:solidFill>
              <a:schemeClr val="tx2">
                <a:alpha val="50195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209800"/>
            <a:ext cx="7848600" cy="3810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F6414-3B98-A54F-88F2-43B0830A9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A6B50-BBD3-A445-83A7-B30F87477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70D98-6E9C-5340-A3E7-046E832BD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B1E77-3475-0646-8F7F-79DCE3B4A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1D34-F932-B843-B65A-1F7A66AA4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E550-F130-FC4A-B2E0-7EEB220145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68081-D818-AD4F-B48E-04D42435D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1AB00-E0D3-874C-85DC-DA3DEE2263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410F1-BB89-9F49-AE7C-0598D3468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49EB2-BA3E-CE41-BF0E-2B75123BCC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09600" y="0"/>
            <a:ext cx="0" cy="68580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8610600" y="3175"/>
            <a:ext cx="0" cy="6858000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0" y="5105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1195734-05BC-B74F-9306-526B82346F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oSRmKKiosQ&amp;list=PLAXA1ccaOnGdbStEwcKE56YzlYDYOx2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sage_share_of_operating_systems#Desktop_and_laptop_computers" TargetMode="External"/><Relationship Id="rId2" Type="http://schemas.openxmlformats.org/officeDocument/2006/relationships/hyperlink" Target="https://gs.statcounter.com/os-market-share/desktop/worldwid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wired.com/2009/08/dayintech-0806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Relationship Id="rId9" Type="http://schemas.openxmlformats.org/officeDocument/2006/relationships/hyperlink" Target="http://dougengelbart.org/events/1968-demo-highlights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64832-F2AE-5EF2-B142-985D45B98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CS101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DBEC163-DA34-CA5C-1948-81843BD4D365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209800"/>
            <a:ext cx="7848600" cy="3810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eaLnBrk="1" hangingPunct="1"/>
            <a:endParaRPr lang="en-US" altLang="en-US" kern="0" dirty="0"/>
          </a:p>
          <a:p>
            <a:pPr eaLnBrk="1" hangingPunct="1"/>
            <a:endParaRPr lang="en-US" altLang="en-US" kern="0" dirty="0"/>
          </a:p>
          <a:p>
            <a:pPr marL="0" indent="0" algn="ctr" eaLnBrk="1" hangingPunct="1">
              <a:buNone/>
            </a:pPr>
            <a:r>
              <a:rPr lang="en-US" altLang="en-US" kern="0" dirty="0"/>
              <a:t>Computer Software</a:t>
            </a:r>
          </a:p>
        </p:txBody>
      </p:sp>
    </p:spTree>
    <p:extLst>
      <p:ext uri="{BB962C8B-B14F-4D97-AF65-F5344CB8AC3E}">
        <p14:creationId xmlns:p14="http://schemas.microsoft.com/office/powerpoint/2010/main" val="2438725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/>
              <a:t>What is an open or closed system?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r>
              <a:rPr lang="en-US" altLang="en-US"/>
              <a:t>Open = No one owns the rights to making a computer with that operating system installed on the computer.</a:t>
            </a:r>
          </a:p>
          <a:p>
            <a:endParaRPr lang="en-US" altLang="en-US"/>
          </a:p>
          <a:p>
            <a:r>
              <a:rPr lang="en-US" altLang="en-US"/>
              <a:t>Closed = Someone does own the rights to making a computer with that operating system on the computer.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Windows runs an open system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 System = No one owns the rights to the hardware configuration that makes up a Windows computer.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Good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Bad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838200"/>
          </a:xfrm>
        </p:spPr>
        <p:txBody>
          <a:bodyPr/>
          <a:lstStyle/>
          <a:p>
            <a:pPr eaLnBrk="1" hangingPunct="1"/>
            <a:r>
              <a:rPr lang="en-US" altLang="en-US"/>
              <a:t>Macintosh OS runs a closed system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Closed system = Apple owns the rights to the hardware configuration of an Apple computer (Macintosh)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Good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Bad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r>
              <a:rPr lang="en-US" altLang="en-US"/>
              <a:t>Why is Chrome OS starting to catch on?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r>
              <a:rPr lang="en-US" altLang="en-US"/>
              <a:t>Open system:</a:t>
            </a:r>
          </a:p>
          <a:p>
            <a:pPr lvl="1"/>
            <a:r>
              <a:rPr lang="en-US" altLang="en-US"/>
              <a:t>Cheap</a:t>
            </a:r>
          </a:p>
          <a:p>
            <a:pPr lvl="1"/>
            <a:r>
              <a:rPr lang="en-US" altLang="en-US"/>
              <a:t>Google makes money on your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Software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486400"/>
          </a:xfrm>
        </p:spPr>
        <p:txBody>
          <a:bodyPr/>
          <a:lstStyle/>
          <a:p>
            <a:pPr eaLnBrk="1" hangingPunct="1"/>
            <a:r>
              <a:rPr lang="en-US" altLang="en-US"/>
              <a:t>Software is a set of instructions for the computer to follow to accomplish a task.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Two main types of software are…</a:t>
            </a:r>
          </a:p>
          <a:p>
            <a:pPr lvl="1" eaLnBrk="1" hangingPunct="1"/>
            <a:r>
              <a:rPr lang="en-US" altLang="en-US"/>
              <a:t>1) Operating System</a:t>
            </a:r>
          </a:p>
          <a:p>
            <a:pPr lvl="1" eaLnBrk="1" hangingPunct="1"/>
            <a:r>
              <a:rPr lang="en-US" altLang="en-US"/>
              <a:t>2) Applications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Applications (also called Programs) = Instructions for the computer on how to do certain functions under the control of the operating system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Examples Of Applications:</a:t>
            </a:r>
          </a:p>
          <a:p>
            <a:pPr lvl="1" eaLnBrk="1" hangingPunct="1"/>
            <a:r>
              <a:rPr lang="en-US" altLang="en-US"/>
              <a:t>Firefox</a:t>
            </a:r>
          </a:p>
          <a:p>
            <a:pPr lvl="1" eaLnBrk="1" hangingPunct="1"/>
            <a:r>
              <a:rPr lang="en-US" altLang="en-US"/>
              <a:t>Microsoft Word</a:t>
            </a:r>
          </a:p>
          <a:p>
            <a:pPr lvl="1" eaLnBrk="1" hangingPunct="1"/>
            <a:r>
              <a:rPr lang="en-US" altLang="en-US"/>
              <a:t>Games</a:t>
            </a:r>
          </a:p>
          <a:p>
            <a:pPr lvl="1" eaLnBrk="1" hangingPunct="1"/>
            <a:r>
              <a:rPr lang="en-US" altLang="en-US"/>
              <a:t>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Operating System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Set of instructions that controls all hardware and software on the computer</a:t>
            </a:r>
          </a:p>
          <a:p>
            <a:pPr eaLnBrk="1" hangingPunct="1"/>
            <a:endParaRPr lang="en-US" altLang="en-US"/>
          </a:p>
          <a:p>
            <a:pPr lvl="1" eaLnBrk="1" hangingPunct="1"/>
            <a:r>
              <a:rPr lang="en-US" altLang="en-US"/>
              <a:t>Examples:</a:t>
            </a:r>
          </a:p>
          <a:p>
            <a:pPr lvl="2" eaLnBrk="1" hangingPunct="1"/>
            <a:r>
              <a:rPr lang="en-US" altLang="en-US"/>
              <a:t>MacOS</a:t>
            </a:r>
          </a:p>
          <a:p>
            <a:pPr lvl="2" eaLnBrk="1" hangingPunct="1"/>
            <a:r>
              <a:rPr lang="en-US" altLang="en-US"/>
              <a:t>Windows</a:t>
            </a:r>
          </a:p>
          <a:p>
            <a:pPr lvl="2" eaLnBrk="1" hangingPunct="1"/>
            <a:r>
              <a:rPr lang="en-US" altLang="en-US"/>
              <a:t>Linux</a:t>
            </a:r>
          </a:p>
          <a:p>
            <a:pPr lvl="2" eaLnBrk="1" hangingPunct="1"/>
            <a:r>
              <a:rPr lang="en-US" altLang="en-US"/>
              <a:t>Chrome</a:t>
            </a:r>
          </a:p>
          <a:p>
            <a:pPr lvl="2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838200"/>
          </a:xfrm>
        </p:spPr>
        <p:txBody>
          <a:bodyPr/>
          <a:lstStyle/>
          <a:p>
            <a:r>
              <a:rPr lang="en-US" altLang="en-US"/>
              <a:t>Why care what operating system runs your computer?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772400" cy="563880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 marL="0" indent="0" algn="ctr">
              <a:buFontTx/>
              <a:buNone/>
              <a:defRPr/>
            </a:pPr>
            <a:r>
              <a:rPr lang="en-US" sz="4000" dirty="0"/>
              <a:t>Everyone else has to go through them to get to you.  This gives the OS owner tremendous power.</a:t>
            </a:r>
          </a:p>
          <a:p>
            <a:pPr marL="0" indent="0" algn="ctr">
              <a:buFontTx/>
              <a:buNone/>
              <a:defRPr/>
            </a:pPr>
            <a:endParaRPr lang="en-US" sz="2400" dirty="0"/>
          </a:p>
          <a:p>
            <a:pPr marL="0" indent="0" algn="ctr">
              <a:buFontTx/>
              <a:buNone/>
              <a:defRPr/>
            </a:pPr>
            <a:r>
              <a:rPr lang="en-US" sz="2400" dirty="0"/>
              <a:t>1) The tale of IBM vs. Microsoft </a:t>
            </a:r>
          </a:p>
          <a:p>
            <a:pPr marL="0" indent="0" algn="ctr">
              <a:buFontTx/>
              <a:buNone/>
              <a:defRPr/>
            </a:pPr>
            <a:r>
              <a:rPr lang="en-US" sz="1800" dirty="0">
                <a:hlinkClick r:id="rId2"/>
              </a:rPr>
              <a:t>Triumph of the Nerds</a:t>
            </a:r>
            <a:endParaRPr lang="en-US" sz="1800" dirty="0"/>
          </a:p>
          <a:p>
            <a:pPr marL="0" indent="0" algn="ctr">
              <a:buNone/>
              <a:defRPr/>
            </a:pPr>
            <a:endParaRPr lang="en-US" sz="1600" dirty="0"/>
          </a:p>
          <a:p>
            <a:pPr marL="0" indent="0" algn="ctr">
              <a:buFontTx/>
              <a:buNone/>
              <a:defRPr/>
            </a:pPr>
            <a:r>
              <a:rPr lang="en-US" sz="2400" dirty="0"/>
              <a:t>2) The tale of Netscape vs. Microsoft</a:t>
            </a:r>
          </a:p>
          <a:p>
            <a:pPr marL="0" indent="0" algn="ctr">
              <a:buFontTx/>
              <a:buNone/>
              <a:defRPr/>
            </a:pPr>
            <a:r>
              <a:rPr lang="en-US" sz="2400" dirty="0"/>
              <a:t>How to kill competition when you own the OS.</a:t>
            </a:r>
          </a:p>
          <a:p>
            <a:pPr marL="0" indent="0" algn="ctr">
              <a:buFontTx/>
              <a:buNone/>
              <a:defRPr/>
            </a:pPr>
            <a:endParaRPr lang="en-US" sz="1400" dirty="0"/>
          </a:p>
          <a:p>
            <a:pPr marL="0" indent="0" algn="ctr">
              <a:buNone/>
              <a:defRPr/>
            </a:pPr>
            <a:endParaRPr lang="en-US" sz="1400" dirty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838200"/>
          </a:xfrm>
        </p:spPr>
        <p:txBody>
          <a:bodyPr/>
          <a:lstStyle/>
          <a:p>
            <a:r>
              <a:rPr lang="en-US" altLang="en-US" sz="4000"/>
              <a:t>Why care what OS runs your computer?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altLang="en-US"/>
              <a:t>Operating System Current Usage Percentage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Desktop Operating System Market Share Worldwide</a:t>
            </a:r>
            <a:endParaRPr lang="en-US" altLang="en-US" dirty="0">
              <a:hlinkClick r:id="rId3"/>
            </a:endParaRPr>
          </a:p>
          <a:p>
            <a:endParaRPr lang="en-US" altLang="en-US" dirty="0">
              <a:hlinkClick r:id="rId3"/>
            </a:endParaRPr>
          </a:p>
          <a:p>
            <a:endParaRPr lang="en-US" altLang="en-US" dirty="0">
              <a:hlinkClick r:id="rId3"/>
            </a:endParaRPr>
          </a:p>
          <a:p>
            <a:pPr marL="0" indent="0" algn="ctr">
              <a:buNone/>
            </a:pPr>
            <a:r>
              <a:rPr lang="en-US" altLang="en-US" dirty="0">
                <a:hlinkClick r:id="rId3"/>
              </a:rPr>
              <a:t>Wikipedia Operating System Current Usage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Tale of </a:t>
            </a:r>
            <a:r>
              <a:rPr lang="en-US" altLang="en-US" sz="2400" dirty="0">
                <a:hlinkClick r:id="rId3"/>
              </a:rPr>
              <a:t>Apple</a:t>
            </a:r>
            <a:r>
              <a:rPr lang="en-US" altLang="en-US" sz="2400" dirty="0"/>
              <a:t> vs Microsoft:</a:t>
            </a:r>
            <a:br>
              <a:rPr lang="en-US" altLang="en-US" sz="2400" dirty="0"/>
            </a:br>
            <a:r>
              <a:rPr lang="en-US" altLang="en-US" sz="2400" dirty="0"/>
              <a:t>Evolution of the operating system interface</a:t>
            </a:r>
          </a:p>
        </p:txBody>
      </p:sp>
      <p:pic>
        <p:nvPicPr>
          <p:cNvPr id="3789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395" y="1028660"/>
            <a:ext cx="3224213" cy="21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Picture 9" descr="d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4297363"/>
            <a:ext cx="4559300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11" descr="images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05200"/>
            <a:ext cx="8064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2" descr="cards-blan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3" y="1204998"/>
            <a:ext cx="3157537" cy="174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Line 15"/>
          <p:cNvSpPr>
            <a:spLocks noChangeShapeType="1"/>
          </p:cNvSpPr>
          <p:nvPr/>
        </p:nvSpPr>
        <p:spPr bwMode="auto">
          <a:xfrm>
            <a:off x="0" y="3352800"/>
            <a:ext cx="9144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16"/>
          <p:cNvSpPr>
            <a:spLocks noChangeShapeType="1"/>
          </p:cNvSpPr>
          <p:nvPr/>
        </p:nvSpPr>
        <p:spPr bwMode="auto">
          <a:xfrm flipV="1">
            <a:off x="4648200" y="1447800"/>
            <a:ext cx="0" cy="541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896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733800"/>
            <a:ext cx="4125913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7" name="Rectangle 2"/>
          <p:cNvSpPr>
            <a:spLocks noChangeArrowheads="1"/>
          </p:cNvSpPr>
          <p:nvPr/>
        </p:nvSpPr>
        <p:spPr bwMode="auto">
          <a:xfrm>
            <a:off x="6188075" y="6423025"/>
            <a:ext cx="1333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hlinkClick r:id="rId9"/>
              </a:rPr>
              <a:t>Douglas Engelbart</a:t>
            </a:r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/>
              <a:t>What explains the Mac and Windows Stereotypes?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6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6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600" dirty="0">
              <a:ea typeface="ＭＳ Ｐゴシック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6000" dirty="0">
                <a:ea typeface="ＭＳ Ｐゴシック" charset="0"/>
              </a:rPr>
              <a:t>Is it an Open or Closed System?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25602" grpId="0" build="p"/>
    </p:bldLst>
  </p:timing>
</p:sld>
</file>

<file path=ppt/theme/theme1.xml><?xml version="1.0" encoding="utf-8"?>
<a:theme xmlns:a="http://schemas.openxmlformats.org/drawingml/2006/main" name="notebook">
  <a:themeElements>
    <a:clrScheme name="notebook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noteboo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E6FFFF"/>
        </a:lt1>
        <a:dk2>
          <a:srgbClr val="6300E6"/>
        </a:dk2>
        <a:lt2>
          <a:srgbClr val="B8DEDE"/>
        </a:lt2>
        <a:accent1>
          <a:srgbClr val="99D7F3"/>
        </a:accent1>
        <a:accent2>
          <a:srgbClr val="D7FAF5"/>
        </a:accent2>
        <a:accent3>
          <a:srgbClr val="F0FFFF"/>
        </a:accent3>
        <a:accent4>
          <a:srgbClr val="000000"/>
        </a:accent4>
        <a:accent5>
          <a:srgbClr val="CAE8F8"/>
        </a:accent5>
        <a:accent6>
          <a:srgbClr val="C3E3DE"/>
        </a:accent6>
        <a:hlink>
          <a:srgbClr val="0033CC"/>
        </a:hlink>
        <a:folHlink>
          <a:srgbClr val="140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000000"/>
        </a:dk1>
        <a:lt1>
          <a:srgbClr val="FFFFCC"/>
        </a:lt1>
        <a:dk2>
          <a:srgbClr val="543335"/>
        </a:dk2>
        <a:lt2>
          <a:srgbClr val="666633"/>
        </a:lt2>
        <a:accent1>
          <a:srgbClr val="A3A86E"/>
        </a:accent1>
        <a:accent2>
          <a:srgbClr val="F3EFA2"/>
        </a:accent2>
        <a:accent3>
          <a:srgbClr val="FFFFE2"/>
        </a:accent3>
        <a:accent4>
          <a:srgbClr val="000000"/>
        </a:accent4>
        <a:accent5>
          <a:srgbClr val="CED1BA"/>
        </a:accent5>
        <a:accent6>
          <a:srgbClr val="DCD992"/>
        </a:accent6>
        <a:hlink>
          <a:srgbClr val="2300C5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Templates:notebook.pot</Template>
  <TotalTime>1101</TotalTime>
  <Words>329</Words>
  <Application>Microsoft Macintosh PowerPoint</Application>
  <PresentationFormat>On-screen Show (4:3)</PresentationFormat>
  <Paragraphs>79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</vt:lpstr>
      <vt:lpstr>notebook</vt:lpstr>
      <vt:lpstr>CS101</vt:lpstr>
      <vt:lpstr>Software</vt:lpstr>
      <vt:lpstr>Applications</vt:lpstr>
      <vt:lpstr>Operating System</vt:lpstr>
      <vt:lpstr>Why care what operating system runs your computer?</vt:lpstr>
      <vt:lpstr>Why care what OS runs your computer?</vt:lpstr>
      <vt:lpstr>Operating System Current Usage Percentage</vt:lpstr>
      <vt:lpstr>The Tale of Apple vs Microsoft: Evolution of the operating system interface</vt:lpstr>
      <vt:lpstr>What explains the Mac and Windows Stereotypes?</vt:lpstr>
      <vt:lpstr>What is an open or closed system?</vt:lpstr>
      <vt:lpstr>Windows runs an open system</vt:lpstr>
      <vt:lpstr>Macintosh OS runs a closed system</vt:lpstr>
      <vt:lpstr>Why is Chrome OS starting to catch on?</vt:lpstr>
    </vt:vector>
  </TitlesOfParts>
  <Manager/>
  <Company>CS SSU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 Lecture</dc:title>
  <dc:subject/>
  <dc:creator>CS SSU</dc:creator>
  <cp:keywords/>
  <dc:description/>
  <cp:lastModifiedBy>Glenn Carter</cp:lastModifiedBy>
  <cp:revision>225</cp:revision>
  <dcterms:created xsi:type="dcterms:W3CDTF">2010-03-11T03:05:51Z</dcterms:created>
  <dcterms:modified xsi:type="dcterms:W3CDTF">2023-03-02T20:50:09Z</dcterms:modified>
  <cp:category/>
</cp:coreProperties>
</file>