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4"/>
  </p:notesMasterIdLst>
  <p:sldIdLst>
    <p:sldId id="256" r:id="rId2"/>
    <p:sldId id="293" r:id="rId3"/>
    <p:sldId id="301" r:id="rId4"/>
    <p:sldId id="275" r:id="rId5"/>
    <p:sldId id="272" r:id="rId6"/>
    <p:sldId id="273" r:id="rId7"/>
    <p:sldId id="267" r:id="rId8"/>
    <p:sldId id="268" r:id="rId9"/>
    <p:sldId id="278" r:id="rId10"/>
    <p:sldId id="298" r:id="rId11"/>
    <p:sldId id="300" r:id="rId12"/>
    <p:sldId id="299" r:id="rId13"/>
    <p:sldId id="291" r:id="rId14"/>
    <p:sldId id="276" r:id="rId15"/>
    <p:sldId id="277" r:id="rId16"/>
    <p:sldId id="279" r:id="rId17"/>
    <p:sldId id="280" r:id="rId18"/>
    <p:sldId id="261" r:id="rId19"/>
    <p:sldId id="262" r:id="rId20"/>
    <p:sldId id="281" r:id="rId21"/>
    <p:sldId id="296" r:id="rId22"/>
    <p:sldId id="297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9"/>
    <p:restoredTop sz="94558"/>
  </p:normalViewPr>
  <p:slideViewPr>
    <p:cSldViewPr>
      <p:cViewPr varScale="1">
        <p:scale>
          <a:sx n="121" d="100"/>
          <a:sy n="121" d="100"/>
        </p:scale>
        <p:origin x="180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900BF-31F1-184E-9A10-CC4EA8AAE924}" type="datetimeFigureOut">
              <a:rPr lang="en-US" smtClean="0"/>
              <a:t>9/28/22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D2A39-B297-1140-B97B-93B111E87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3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D2A39-B297-1140-B97B-93B111E872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6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781800"/>
            <a:ext cx="9067800" cy="76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en-US" u="sng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067800" cy="76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 descr="Light vertical"/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pattFill prst="ltVert">
            <a:fgClr>
              <a:schemeClr val="bg2"/>
            </a:fgClr>
            <a:bgClr>
              <a:schemeClr val="tx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85800" y="2209800"/>
            <a:ext cx="7848600" cy="3886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9" name="Rectangle 7" descr="Narrow vertical"/>
          <p:cNvSpPr>
            <a:spLocks noChangeArrowheads="1"/>
          </p:cNvSpPr>
          <p:nvPr/>
        </p:nvSpPr>
        <p:spPr bwMode="auto">
          <a:xfrm>
            <a:off x="0" y="3175"/>
            <a:ext cx="152400" cy="6858000"/>
          </a:xfrm>
          <a:prstGeom prst="rect">
            <a:avLst/>
          </a:prstGeom>
          <a:pattFill prst="narVert">
            <a:fgClr>
              <a:schemeClr val="bg2"/>
            </a:fgClr>
            <a:bgClr>
              <a:schemeClr val="tx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9" descr="Narrow vertical"/>
          <p:cNvSpPr>
            <a:spLocks noChangeArrowheads="1"/>
          </p:cNvSpPr>
          <p:nvPr/>
        </p:nvSpPr>
        <p:spPr bwMode="auto">
          <a:xfrm>
            <a:off x="9067800" y="0"/>
            <a:ext cx="76200" cy="6858000"/>
          </a:xfrm>
          <a:prstGeom prst="rect">
            <a:avLst/>
          </a:prstGeom>
          <a:pattFill prst="narVert">
            <a:fgClr>
              <a:schemeClr val="accent2"/>
            </a:fgClr>
            <a:bgClr>
              <a:schemeClr val="tx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9067800" y="0"/>
            <a:ext cx="0" cy="6858000"/>
          </a:xfrm>
          <a:prstGeom prst="line">
            <a:avLst/>
          </a:prstGeom>
          <a:noFill/>
          <a:ln w="44450">
            <a:solidFill>
              <a:schemeClr val="tx2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2209800"/>
            <a:ext cx="7848600" cy="3810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100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38B87-5821-4344-83A0-250377A18A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5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7F24E-7212-9D4A-B612-2EFB38E172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033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C7E52-903B-7F48-AA1A-649E168821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07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AA104-CC0B-FF46-AB11-BDDF1FA7BF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98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8BDB0-799B-A041-93C4-6FB5618674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81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5F431-C2A7-8841-9D56-023AC5B09F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35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4340A-7B72-9B4D-88C9-D48DE22106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55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7B6B0-5167-7546-A0CC-1CC5F50262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67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F37F5-FE46-0D48-9DA7-6E0C435071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63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DF9D8-AE8C-1544-98D9-FA15043CFD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98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E0F3C-83D8-4F45-9B1F-8299CD742F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729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BEF45-AC6F-8247-BD13-707D275AA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69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609600" y="0"/>
            <a:ext cx="0" cy="6858000"/>
          </a:xfrm>
          <a:prstGeom prst="line">
            <a:avLst/>
          </a:prstGeom>
          <a:noFill/>
          <a:ln w="19050">
            <a:solidFill>
              <a:srgbClr val="FF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8610600" y="3175"/>
            <a:ext cx="0" cy="6858000"/>
          </a:xfrm>
          <a:prstGeom prst="line">
            <a:avLst/>
          </a:prstGeom>
          <a:noFill/>
          <a:ln w="63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2057400"/>
            <a:ext cx="9144000" cy="0"/>
          </a:xfrm>
          <a:prstGeom prst="line">
            <a:avLst/>
          </a:prstGeom>
          <a:noFill/>
          <a:ln w="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0" y="2362200"/>
            <a:ext cx="9144000" cy="0"/>
          </a:xfrm>
          <a:prstGeom prst="line">
            <a:avLst/>
          </a:prstGeom>
          <a:noFill/>
          <a:ln w="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2667000"/>
            <a:ext cx="9144000" cy="0"/>
          </a:xfrm>
          <a:prstGeom prst="line">
            <a:avLst/>
          </a:prstGeom>
          <a:noFill/>
          <a:ln w="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3581400"/>
            <a:ext cx="9144000" cy="0"/>
          </a:xfrm>
          <a:prstGeom prst="line">
            <a:avLst/>
          </a:prstGeom>
          <a:noFill/>
          <a:ln w="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3886200"/>
            <a:ext cx="9144000" cy="0"/>
          </a:xfrm>
          <a:prstGeom prst="line">
            <a:avLst/>
          </a:prstGeom>
          <a:noFill/>
          <a:ln w="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0" y="4191000"/>
            <a:ext cx="9144000" cy="0"/>
          </a:xfrm>
          <a:prstGeom prst="line">
            <a:avLst/>
          </a:prstGeom>
          <a:noFill/>
          <a:ln w="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0" y="4495800"/>
            <a:ext cx="9144000" cy="0"/>
          </a:xfrm>
          <a:prstGeom prst="line">
            <a:avLst/>
          </a:prstGeom>
          <a:noFill/>
          <a:ln w="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0" y="5105400"/>
            <a:ext cx="9144000" cy="0"/>
          </a:xfrm>
          <a:prstGeom prst="line">
            <a:avLst/>
          </a:prstGeom>
          <a:noFill/>
          <a:ln w="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BB29377-CF50-1F4B-A398-250DB5BBBE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isthisthingon.org/unicode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file:////Applications/Added/GIMP-2.10.ap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Types-People-Understand-Binary-Assembly/dp/B07CWBNVMN/ref=sr_1_3?crid=2HKQ6Y5MF07IK&amp;keywords=binary+shirt&amp;qid=1646166688&amp;sprefix=binary+shirt%2Caps%2C210&amp;sr=8-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amazon.com/Crystal-Powers-Direct-Binary-Silver/dp/B000YHO28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Why Learn Binary?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How does a computer represent everything using just zeros and ones?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How Many Unique Binary Numbers Shortcut One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1430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The unique amount of numbers you can make given a number of columns in base 2 is the same as the next column to the left.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Example: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/>
              <a:t>How many unique binary numbers can you make using the first 3 columns in base 2?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/>
              <a:t>Answer =  8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dirty="0"/>
              <a:t>First four base 2 columns = </a:t>
            </a:r>
            <a:r>
              <a:rPr lang="mr-IN" altLang="en-US" sz="2400" dirty="0"/>
              <a:t>…</a:t>
            </a:r>
            <a:r>
              <a:rPr lang="en-US" altLang="en-US" sz="2400" dirty="0"/>
              <a:t> 8, 4, 2, 1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dirty="0"/>
              <a:t>The fourth column is base 2 is 8, so you can come up with 8 unique binary numbers using the first 3 columns in base two.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16031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Knowledge Check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How many unique base two numbers can be made using the first 8 columns of base two?</a:t>
            </a:r>
          </a:p>
          <a:p>
            <a:pPr lvl="1"/>
            <a:r>
              <a:rPr lang="en-US" altLang="en-US" dirty="0"/>
              <a:t>A) 9</a:t>
            </a:r>
          </a:p>
          <a:p>
            <a:pPr lvl="1"/>
            <a:r>
              <a:rPr lang="en-US" altLang="en-US" dirty="0"/>
              <a:t>B) 8</a:t>
            </a:r>
          </a:p>
          <a:p>
            <a:pPr lvl="1"/>
            <a:r>
              <a:rPr lang="en-US" altLang="en-US" dirty="0"/>
              <a:t>C) 32</a:t>
            </a:r>
          </a:p>
          <a:p>
            <a:pPr lvl="1"/>
            <a:r>
              <a:rPr lang="en-US" altLang="en-US" dirty="0"/>
              <a:t>D) 128</a:t>
            </a:r>
          </a:p>
          <a:p>
            <a:pPr lvl="1"/>
            <a:r>
              <a:rPr lang="en-US" altLang="en-US" dirty="0"/>
              <a:t>E) 256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How Many Unique Binary Numbers Shortcut Two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The unique amount of numbers you can make given a number of columns in base 2 can be calculated by using 2</a:t>
            </a:r>
            <a:r>
              <a:rPr lang="en-US" altLang="en-US" sz="2800" baseline="30000" dirty="0"/>
              <a:t>n</a:t>
            </a:r>
            <a:r>
              <a:rPr lang="en-US" altLang="en-US" sz="2800" dirty="0"/>
              <a:t> , where n is the number of columns you want to figure out.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Example: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How many unique binary numbers can you come up with using the first 3 columns in base 2?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Answer = 8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dirty="0"/>
              <a:t>Take 2 and raise it to the power or 3 (because you get to use first three columns). </a:t>
            </a:r>
          </a:p>
          <a:p>
            <a:pPr marL="1371600" lvl="3" indent="0" eaLnBrk="1" hangingPunct="1">
              <a:lnSpc>
                <a:spcPct val="90000"/>
              </a:lnSpc>
              <a:buNone/>
            </a:pPr>
            <a:r>
              <a:rPr lang="en-US" altLang="en-US" dirty="0"/>
              <a:t>		2</a:t>
            </a:r>
            <a:r>
              <a:rPr lang="en-US" altLang="en-US" baseline="30000" dirty="0"/>
              <a:t>3</a:t>
            </a:r>
            <a:r>
              <a:rPr lang="en-US" altLang="en-US" dirty="0"/>
              <a:t> = 2*2*2 = 8</a:t>
            </a:r>
          </a:p>
        </p:txBody>
      </p:sp>
    </p:spTree>
    <p:extLst>
      <p:ext uri="{BB962C8B-B14F-4D97-AF65-F5344CB8AC3E}">
        <p14:creationId xmlns:p14="http://schemas.microsoft.com/office/powerpoint/2010/main" val="108422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Knowledge Check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How many unique base two numbers can be made using the first 4 columns of base two?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A) 2</a:t>
            </a:r>
            <a:r>
              <a:rPr lang="en-US" altLang="en-US" baseline="30000" dirty="0"/>
              <a:t>3 </a:t>
            </a:r>
            <a:r>
              <a:rPr lang="en-US" altLang="en-US" dirty="0"/>
              <a:t>= 2*2*2 = 8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B) 2</a:t>
            </a:r>
            <a:r>
              <a:rPr lang="en-US" altLang="en-US" baseline="30000" dirty="0"/>
              <a:t>4</a:t>
            </a:r>
            <a:r>
              <a:rPr lang="en-US" altLang="en-US" dirty="0"/>
              <a:t> = 2*2*2*2 = 16</a:t>
            </a:r>
            <a:endParaRPr lang="en-US" altLang="en-US" baseline="30000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C) 2</a:t>
            </a:r>
            <a:r>
              <a:rPr lang="en-US" altLang="en-US" baseline="30000" dirty="0"/>
              <a:t>5</a:t>
            </a:r>
            <a:r>
              <a:rPr lang="en-US" altLang="en-US" dirty="0"/>
              <a:t> = 2*2*2*2*2 = 32</a:t>
            </a:r>
            <a:endParaRPr lang="en-US" altLang="en-US" baseline="30000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D) 2</a:t>
            </a:r>
            <a:r>
              <a:rPr lang="en-US" altLang="en-US" baseline="30000" dirty="0"/>
              <a:t>6</a:t>
            </a:r>
            <a:r>
              <a:rPr lang="en-US" altLang="en-US" dirty="0"/>
              <a:t> = 2*2*2*2*2*2 = 64</a:t>
            </a:r>
            <a:endParaRPr lang="en-US" altLang="en-US" baseline="30000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E) 2</a:t>
            </a:r>
            <a:r>
              <a:rPr lang="en-US" altLang="en-US" baseline="30000" dirty="0"/>
              <a:t>7</a:t>
            </a:r>
            <a:r>
              <a:rPr lang="en-US" altLang="en-US" dirty="0"/>
              <a:t> = 2*2*2*2*2*2*2 = 128</a:t>
            </a:r>
            <a:endParaRPr lang="en-US" altLang="en-US" baseline="30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/>
              <a:t>8 bits = 1 byte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4582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/>
          </a:p>
          <a:p>
            <a:pPr eaLnBrk="1" hangingPunct="1">
              <a:lnSpc>
                <a:spcPct val="80000"/>
              </a:lnSpc>
            </a:pPr>
            <a:endParaRPr lang="en-US" altLang="en-US"/>
          </a:p>
          <a:p>
            <a:pPr eaLnBrk="1" hangingPunct="1">
              <a:lnSpc>
                <a:spcPct val="80000"/>
              </a:lnSpc>
            </a:pPr>
            <a:endParaRPr lang="en-US" altLang="en-US"/>
          </a:p>
          <a:p>
            <a:pPr eaLnBrk="1" hangingPunct="1">
              <a:lnSpc>
                <a:spcPct val="80000"/>
              </a:lnSpc>
            </a:pPr>
            <a:endParaRPr lang="en-US" altLang="en-US"/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Computers love to do things in byte size chunks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/>
              <a:t>Memorize This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7912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8 bits = 1 byte = 2</a:t>
            </a:r>
            <a:r>
              <a:rPr lang="en-US" altLang="en-US" sz="2000" baseline="30000" dirty="0"/>
              <a:t>8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Computer can create 256 unique binary numbers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Computer can remember 256 unique things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1800" dirty="0"/>
              <a:t>The 9</a:t>
            </a:r>
            <a:r>
              <a:rPr lang="en-US" altLang="en-US" sz="1800" baseline="30000" dirty="0"/>
              <a:t>th</a:t>
            </a:r>
            <a:r>
              <a:rPr lang="en-US" altLang="en-US" sz="1800" dirty="0"/>
              <a:t> column of base two is 256</a:t>
            </a:r>
          </a:p>
          <a:p>
            <a:pPr lvl="2" eaLnBrk="1" hangingPunct="1">
              <a:lnSpc>
                <a:spcPct val="80000"/>
              </a:lnSpc>
            </a:pP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16 bits = 2 bytes = 2</a:t>
            </a:r>
            <a:r>
              <a:rPr lang="en-US" altLang="en-US" sz="2000" baseline="30000" dirty="0"/>
              <a:t>16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Computer can create 65,536 unique binary numbers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Computer can remember 65,536 unique things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1800" dirty="0"/>
              <a:t>The 17</a:t>
            </a:r>
            <a:r>
              <a:rPr lang="en-US" altLang="en-US" sz="1800" baseline="30000" dirty="0"/>
              <a:t>th</a:t>
            </a:r>
            <a:r>
              <a:rPr lang="en-US" altLang="en-US" sz="1800" dirty="0"/>
              <a:t> column of base two is 65,536</a:t>
            </a:r>
          </a:p>
          <a:p>
            <a:pPr lvl="2" eaLnBrk="1" hangingPunct="1">
              <a:lnSpc>
                <a:spcPct val="80000"/>
              </a:lnSpc>
            </a:pP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24 bits = 3 bytes = 2</a:t>
            </a:r>
            <a:r>
              <a:rPr lang="en-US" altLang="en-US" sz="2000" baseline="30000" dirty="0"/>
              <a:t>24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Computer can create 16,777,216  unique binary numbers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Computer can remember 16,777,216  unique things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1800" dirty="0"/>
              <a:t>The 25</a:t>
            </a:r>
            <a:r>
              <a:rPr lang="en-US" altLang="en-US" sz="1800" baseline="30000" dirty="0"/>
              <a:t>th</a:t>
            </a:r>
            <a:r>
              <a:rPr lang="en-US" altLang="en-US" sz="1800" dirty="0"/>
              <a:t> column of base two is 16,777,216 </a:t>
            </a:r>
          </a:p>
          <a:p>
            <a:pPr lvl="2" eaLnBrk="1" hangingPunct="1">
              <a:lnSpc>
                <a:spcPct val="80000"/>
              </a:lnSpc>
            </a:pP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32 bits = 4 bytes = 2</a:t>
            </a:r>
            <a:r>
              <a:rPr lang="en-US" altLang="en-US" sz="2000" baseline="30000" dirty="0"/>
              <a:t>32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Computer can create 4,294,967,296 unique binary numbers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Computer can remember 4,294,967,296 unique things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1800" dirty="0"/>
              <a:t>The 33</a:t>
            </a:r>
            <a:r>
              <a:rPr lang="en-US" altLang="en-US" sz="1800" baseline="30000" dirty="0"/>
              <a:t>th</a:t>
            </a:r>
            <a:r>
              <a:rPr lang="en-US" altLang="en-US" sz="1800" dirty="0"/>
              <a:t> column of base two is 4,294,967,296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z="4000"/>
              <a:t>So the computer can remember a bunch of zeros and ones…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7772400" cy="3733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…but how does it remember text, sounds, and colors?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It must remember everything as only zeros and ones.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For instance for text early computers used…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ASCII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American Standard Code Information Interchange</a:t>
            </a:r>
          </a:p>
          <a:p>
            <a:pPr eaLnBrk="1" hangingPunct="1"/>
            <a:r>
              <a:rPr lang="en-US" altLang="en-US"/>
              <a:t>Allowed computer makers to represent the characters on a keyboard as the same zeros and ones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6075" y="0"/>
            <a:ext cx="6257925" cy="6858000"/>
          </a:xfrm>
        </p:spPr>
      </p:pic>
      <p:sp>
        <p:nvSpPr>
          <p:cNvPr id="3072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57200"/>
            <a:ext cx="2362200" cy="1143000"/>
          </a:xfrm>
        </p:spPr>
        <p:txBody>
          <a:bodyPr/>
          <a:lstStyle/>
          <a:p>
            <a:pPr algn="l" eaLnBrk="1" hangingPunct="1"/>
            <a:r>
              <a:rPr lang="en-US" altLang="en-US" sz="6000"/>
              <a:t>ASCII</a:t>
            </a:r>
            <a:br>
              <a:rPr lang="en-US" altLang="en-US" sz="6000"/>
            </a:br>
            <a:r>
              <a:rPr lang="en-US" altLang="en-US" sz="6000"/>
              <a:t>Chart</a:t>
            </a:r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Now that you know ASCII</a:t>
            </a:r>
          </a:p>
        </p:txBody>
      </p:sp>
      <p:pic>
        <p:nvPicPr>
          <p:cNvPr id="3174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57400"/>
            <a:ext cx="9144000" cy="29781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Knowledge Check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base 2 value of 10011010 can be written in base 10 as?</a:t>
            </a:r>
          </a:p>
          <a:p>
            <a:pPr lvl="1"/>
            <a:r>
              <a:rPr lang="en-US" altLang="en-US" dirty="0"/>
              <a:t>A) 45</a:t>
            </a:r>
          </a:p>
          <a:p>
            <a:pPr lvl="1"/>
            <a:r>
              <a:rPr lang="en-US" altLang="en-US" dirty="0"/>
              <a:t>B) 54</a:t>
            </a:r>
          </a:p>
          <a:p>
            <a:pPr lvl="1"/>
            <a:r>
              <a:rPr lang="en-US" altLang="en-US" dirty="0"/>
              <a:t>C) 145</a:t>
            </a:r>
          </a:p>
          <a:p>
            <a:pPr lvl="1"/>
            <a:r>
              <a:rPr lang="en-US" altLang="en-US" dirty="0"/>
              <a:t>D) 154</a:t>
            </a:r>
          </a:p>
          <a:p>
            <a:pPr lvl="1"/>
            <a:r>
              <a:rPr lang="en-US" altLang="en-US" dirty="0"/>
              <a:t>E) 184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838200"/>
          </a:xfrm>
        </p:spPr>
        <p:txBody>
          <a:bodyPr/>
          <a:lstStyle/>
          <a:p>
            <a:pPr eaLnBrk="1" hangingPunct="1"/>
            <a:r>
              <a:rPr lang="en-US" altLang="en-US" sz="4000"/>
              <a:t>Modern computers use Unicode for text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/>
            <a:r>
              <a:rPr lang="en-US" altLang="en-US"/>
              <a:t>Unicode is short for Universal Code</a:t>
            </a:r>
          </a:p>
          <a:p>
            <a:pPr eaLnBrk="1" hangingPunct="1"/>
            <a:r>
              <a:rPr lang="en-US" altLang="en-US"/>
              <a:t>Unicode is a 16 bit (or two byte) code</a:t>
            </a:r>
          </a:p>
          <a:p>
            <a:pPr eaLnBrk="1" hangingPunct="1"/>
            <a:r>
              <a:rPr lang="en-US" altLang="en-US"/>
              <a:t>If you let the computer use 16 bits to remember information it can remember 65,536 different things instead of just 256.</a:t>
            </a:r>
          </a:p>
          <a:p>
            <a:pPr eaLnBrk="1" hangingPunct="1"/>
            <a:r>
              <a:rPr lang="en-US" altLang="en-US"/>
              <a:t>With 65,536 items I can represent most of the worlds common languages.</a:t>
            </a:r>
          </a:p>
          <a:p>
            <a:pPr lvl="1" eaLnBrk="1" hangingPunct="1"/>
            <a:r>
              <a:rPr lang="en-US" altLang="en-US">
                <a:hlinkClick r:id="rId2"/>
              </a:rPr>
              <a:t>http://isthisthingon.org/unicode/</a:t>
            </a:r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about color?</a:t>
            </a:r>
          </a:p>
        </p:txBody>
      </p:sp>
      <p:pic>
        <p:nvPicPr>
          <p:cNvPr id="9" name="Content Placeholder 8">
            <a:hlinkClick r:id="rId2" action="ppaction://program"/>
            <a:extLst>
              <a:ext uri="{FF2B5EF4-FFF2-40B4-BE49-F238E27FC236}">
                <a16:creationId xmlns:a16="http://schemas.microsoft.com/office/drawing/2014/main" id="{706C5585-C087-E341-95EC-8F34F3317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8800" y="1981200"/>
            <a:ext cx="5486400" cy="41148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about sound?</a:t>
            </a:r>
          </a:p>
        </p:txBody>
      </p:sp>
      <p:pic>
        <p:nvPicPr>
          <p:cNvPr id="3" name="1glen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Knowledge Check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base 10 value of 95 can be written in base 2 as?</a:t>
            </a:r>
          </a:p>
          <a:p>
            <a:pPr lvl="1"/>
            <a:r>
              <a:rPr lang="en-US" altLang="en-US" dirty="0"/>
              <a:t>A) 10011111</a:t>
            </a:r>
          </a:p>
          <a:p>
            <a:pPr lvl="1"/>
            <a:r>
              <a:rPr lang="en-US" altLang="en-US" dirty="0"/>
              <a:t>B) 01001111 </a:t>
            </a:r>
          </a:p>
          <a:p>
            <a:pPr lvl="1"/>
            <a:r>
              <a:rPr lang="en-US" altLang="en-US" dirty="0"/>
              <a:t>C) 01011111 </a:t>
            </a:r>
          </a:p>
          <a:p>
            <a:pPr lvl="1"/>
            <a:r>
              <a:rPr lang="en-US" altLang="en-US" dirty="0"/>
              <a:t>D) 01111111 </a:t>
            </a:r>
          </a:p>
          <a:p>
            <a:pPr lvl="1"/>
            <a:r>
              <a:rPr lang="en-US" altLang="en-US" dirty="0"/>
              <a:t>E) 01111111 </a:t>
            </a:r>
          </a:p>
        </p:txBody>
      </p:sp>
    </p:spTree>
    <p:extLst>
      <p:ext uri="{BB962C8B-B14F-4D97-AF65-F5344CB8AC3E}">
        <p14:creationId xmlns:p14="http://schemas.microsoft.com/office/powerpoint/2010/main" val="341276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7848600" cy="2362200"/>
          </a:xfrm>
        </p:spPr>
        <p:txBody>
          <a:bodyPr/>
          <a:lstStyle/>
          <a:p>
            <a:pPr eaLnBrk="1" hangingPunct="1"/>
            <a:r>
              <a:rPr lang="en-US" altLang="en-US" sz="5400"/>
              <a:t>Once you know binary…</a:t>
            </a:r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You can write great jokes</a:t>
            </a: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4000" dirty="0"/>
              <a:t>There are 10 kinds of people in the world, those who know binary and those who do not!</a:t>
            </a:r>
          </a:p>
          <a:p>
            <a:pPr eaLnBrk="1" hangingPunct="1">
              <a:buFontTx/>
              <a:buNone/>
            </a:pPr>
            <a:endParaRPr lang="en-US" altLang="en-US" sz="4000" dirty="0"/>
          </a:p>
          <a:p>
            <a:pPr algn="ctr" eaLnBrk="1" hangingPunct="1">
              <a:buFontTx/>
              <a:buNone/>
            </a:pPr>
            <a:r>
              <a:rPr lang="en-US" altLang="en-US" sz="4000" dirty="0">
                <a:hlinkClick r:id="rId3"/>
              </a:rPr>
              <a:t>Get your Xmas shopping done!</a:t>
            </a:r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Use cool clocks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7772400" cy="1447800"/>
          </a:xfrm>
        </p:spPr>
        <p:txBody>
          <a:bodyPr/>
          <a:lstStyle/>
          <a:p>
            <a:pPr algn="ctr" eaLnBrk="1" hangingPunct="1"/>
            <a:r>
              <a:rPr lang="en-US" altLang="en-US">
                <a:hlinkClick r:id="rId2"/>
              </a:rPr>
              <a:t>Binary Clock</a:t>
            </a:r>
            <a:endParaRPr lang="en-US" altLang="en-US"/>
          </a:p>
        </p:txBody>
      </p:sp>
      <p:pic>
        <p:nvPicPr>
          <p:cNvPr id="19459" name="Picture 1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4156075" cy="42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 descr="imgres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42291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772400" cy="487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dirty="0"/>
              <a:t>More importantly you can start to figure out how a computer remembers all the things it need</a:t>
            </a:r>
            <a:r>
              <a:rPr lang="en-US" altLang="ja-JP" sz="4800" dirty="0"/>
              <a:t>s to remember using only zeros and ones.</a:t>
            </a:r>
            <a:endParaRPr lang="en-US" altLang="en-US" sz="4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Computer must reduce everything to 0</a:t>
            </a:r>
            <a:r>
              <a:rPr lang="ja-JP" altLang="en-US"/>
              <a:t>’</a:t>
            </a:r>
            <a:r>
              <a:rPr lang="en-US" altLang="ja-JP"/>
              <a:t>s and 1</a:t>
            </a:r>
            <a:r>
              <a:rPr lang="ja-JP" altLang="en-US"/>
              <a:t>’</a:t>
            </a:r>
            <a:r>
              <a:rPr lang="en-US" altLang="ja-JP"/>
              <a:t>s</a:t>
            </a:r>
            <a:endParaRPr lang="en-US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A zero or a one by itself is called a bit.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Any combination of zeros and ones can be expressed as a number of bits.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For example…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0 = 1 bit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1 = 1 bit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0011  = 4 bits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1010  = 4 bits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000000 = 6 bits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111000 = 6 bits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600200"/>
          </a:xfrm>
        </p:spPr>
        <p:txBody>
          <a:bodyPr/>
          <a:lstStyle/>
          <a:p>
            <a:pPr eaLnBrk="1" hangingPunct="1"/>
            <a:r>
              <a:rPr lang="en-US" altLang="en-US" sz="3200"/>
              <a:t>How many bits a computer is allowed to use determines how many unique things it can remember.</a:t>
            </a:r>
            <a:endParaRPr lang="en-US" altLang="en-US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572000"/>
          </a:xfrm>
        </p:spPr>
        <p:txBody>
          <a:bodyPr/>
          <a:lstStyle/>
          <a:p>
            <a:pPr lvl="1" eaLnBrk="1" hangingPunct="1"/>
            <a:r>
              <a:rPr lang="en-US" altLang="en-US" sz="2000" dirty="0"/>
              <a:t>1 bit = Computer can remember 2 unique things because it can create two unique binary numbers.</a:t>
            </a:r>
          </a:p>
          <a:p>
            <a:pPr lvl="2" eaLnBrk="1" hangingPunct="1"/>
            <a:r>
              <a:rPr lang="en-US" altLang="en-US" sz="2000" dirty="0"/>
              <a:t>0 or 1</a:t>
            </a:r>
          </a:p>
          <a:p>
            <a:pPr lvl="2" eaLnBrk="1" hangingPunct="1"/>
            <a:endParaRPr lang="en-US" altLang="en-US" sz="2000" dirty="0"/>
          </a:p>
          <a:p>
            <a:pPr lvl="1" eaLnBrk="1" hangingPunct="1"/>
            <a:r>
              <a:rPr lang="en-US" altLang="en-US" sz="2000" dirty="0"/>
              <a:t>2 bits = Computer can remember 4 unique things because it can create four unique binary numbers.</a:t>
            </a:r>
          </a:p>
          <a:p>
            <a:pPr lvl="2" eaLnBrk="1" hangingPunct="1"/>
            <a:r>
              <a:rPr lang="en-US" altLang="en-US" sz="2000" dirty="0"/>
              <a:t>00,  01, 10, 11</a:t>
            </a:r>
          </a:p>
          <a:p>
            <a:pPr lvl="2" eaLnBrk="1" hangingPunct="1"/>
            <a:endParaRPr lang="en-US" altLang="en-US" sz="2000" dirty="0"/>
          </a:p>
          <a:p>
            <a:pPr lvl="1" eaLnBrk="1" hangingPunct="1"/>
            <a:r>
              <a:rPr lang="en-US" altLang="en-US" sz="2000" dirty="0"/>
              <a:t>3 bits= Computer can remember 8 unique things because it can create eight unique binary numbers.</a:t>
            </a:r>
          </a:p>
          <a:p>
            <a:pPr lvl="2" eaLnBrk="1" hangingPunct="1"/>
            <a:r>
              <a:rPr lang="en-US" altLang="en-US" sz="2000" dirty="0"/>
              <a:t>000,  001, 010, 011, 100, 101, 110, 111</a:t>
            </a:r>
          </a:p>
          <a:p>
            <a:pPr lvl="1" eaLnBrk="1" hangingPunct="1"/>
            <a:endParaRPr lang="en-US" altLang="en-US" sz="2000" dirty="0"/>
          </a:p>
          <a:p>
            <a:pPr lvl="1" eaLnBrk="1" hangingPunct="1"/>
            <a:r>
              <a:rPr lang="en-US" altLang="en-US" sz="2000" dirty="0"/>
              <a:t>4 bits = Etc.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position">
  <a:themeElements>
    <a:clrScheme name="Composition 2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Composi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Composition 1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osition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osition 3">
        <a:dk1>
          <a:srgbClr val="000000"/>
        </a:dk1>
        <a:lt1>
          <a:srgbClr val="E6FFFF"/>
        </a:lt1>
        <a:dk2>
          <a:srgbClr val="6300E6"/>
        </a:dk2>
        <a:lt2>
          <a:srgbClr val="B8DEDE"/>
        </a:lt2>
        <a:accent1>
          <a:srgbClr val="99D7F3"/>
        </a:accent1>
        <a:accent2>
          <a:srgbClr val="D7FAF5"/>
        </a:accent2>
        <a:accent3>
          <a:srgbClr val="F0FFFF"/>
        </a:accent3>
        <a:accent4>
          <a:srgbClr val="000000"/>
        </a:accent4>
        <a:accent5>
          <a:srgbClr val="CAE8F8"/>
        </a:accent5>
        <a:accent6>
          <a:srgbClr val="C3E3DE"/>
        </a:accent6>
        <a:hlink>
          <a:srgbClr val="0033CC"/>
        </a:hlink>
        <a:folHlink>
          <a:srgbClr val="140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osition 4">
        <a:dk1>
          <a:srgbClr val="000000"/>
        </a:dk1>
        <a:lt1>
          <a:srgbClr val="FFFFCC"/>
        </a:lt1>
        <a:dk2>
          <a:srgbClr val="543335"/>
        </a:dk2>
        <a:lt2>
          <a:srgbClr val="666633"/>
        </a:lt2>
        <a:accent1>
          <a:srgbClr val="A3A86E"/>
        </a:accent1>
        <a:accent2>
          <a:srgbClr val="F3EFA2"/>
        </a:accent2>
        <a:accent3>
          <a:srgbClr val="FFFFE2"/>
        </a:accent3>
        <a:accent4>
          <a:srgbClr val="000000"/>
        </a:accent4>
        <a:accent5>
          <a:srgbClr val="CED1BA"/>
        </a:accent5>
        <a:accent6>
          <a:srgbClr val="DCD992"/>
        </a:accent6>
        <a:hlink>
          <a:srgbClr val="2300C5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870</Words>
  <Application>Microsoft Macintosh PowerPoint</Application>
  <PresentationFormat>On-screen Show (4:3)</PresentationFormat>
  <Paragraphs>127</Paragraphs>
  <Slides>22</Slides>
  <Notes>1</Notes>
  <HiddenSlides>3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Calibri</vt:lpstr>
      <vt:lpstr>Times</vt:lpstr>
      <vt:lpstr>Composition</vt:lpstr>
      <vt:lpstr>Why Learn Binary?</vt:lpstr>
      <vt:lpstr>Knowledge Check</vt:lpstr>
      <vt:lpstr>Knowledge Check</vt:lpstr>
      <vt:lpstr>Once you know binary…</vt:lpstr>
      <vt:lpstr>You can write great jokes</vt:lpstr>
      <vt:lpstr>Use cool clocks</vt:lpstr>
      <vt:lpstr>PowerPoint Presentation</vt:lpstr>
      <vt:lpstr>Computer must reduce everything to 0’s and 1’s</vt:lpstr>
      <vt:lpstr>How many bits a computer is allowed to use determines how many unique things it can remember.</vt:lpstr>
      <vt:lpstr>How Many Unique Binary Numbers Shortcut One</vt:lpstr>
      <vt:lpstr>Knowledge Check</vt:lpstr>
      <vt:lpstr>How Many Unique Binary Numbers Shortcut Two</vt:lpstr>
      <vt:lpstr>Knowledge Check</vt:lpstr>
      <vt:lpstr>8 bits = 1 byte</vt:lpstr>
      <vt:lpstr>Memorize This</vt:lpstr>
      <vt:lpstr>So the computer can remember a bunch of zeros and ones…</vt:lpstr>
      <vt:lpstr>ASCII</vt:lpstr>
      <vt:lpstr>ASCII Chart</vt:lpstr>
      <vt:lpstr>Now that you know ASCII</vt:lpstr>
      <vt:lpstr>Modern computers use Unicode for text</vt:lpstr>
      <vt:lpstr>What about color?</vt:lpstr>
      <vt:lpstr>What about sound?</vt:lpstr>
    </vt:vector>
  </TitlesOfParts>
  <Manager/>
  <Company>SSU CS Department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</dc:title>
  <dc:subject/>
  <dc:creator/>
  <cp:keywords/>
  <dc:description/>
  <cp:lastModifiedBy>Glenn Carter</cp:lastModifiedBy>
  <cp:revision>86</cp:revision>
  <dcterms:created xsi:type="dcterms:W3CDTF">2010-08-20T02:17:50Z</dcterms:created>
  <dcterms:modified xsi:type="dcterms:W3CDTF">2022-09-28T20:12:09Z</dcterms:modified>
  <cp:category/>
</cp:coreProperties>
</file>