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58" r:id="rId4"/>
    <p:sldId id="279" r:id="rId5"/>
    <p:sldId id="278" r:id="rId6"/>
    <p:sldId id="280" r:id="rId7"/>
    <p:sldId id="267" r:id="rId8"/>
    <p:sldId id="268" r:id="rId9"/>
    <p:sldId id="282" r:id="rId10"/>
    <p:sldId id="269" r:id="rId11"/>
    <p:sldId id="270" r:id="rId12"/>
    <p:sldId id="281" r:id="rId13"/>
    <p:sldId id="275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/>
    <p:restoredTop sz="94558"/>
  </p:normalViewPr>
  <p:slideViewPr>
    <p:cSldViewPr>
      <p:cViewPr varScale="1">
        <p:scale>
          <a:sx n="121" d="100"/>
          <a:sy n="121" d="100"/>
        </p:scale>
        <p:origin x="1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C3608C-7504-0948-A3F7-B8F53BA53E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5A088-A2E7-C50C-F2A8-20E5D6DA3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7A54DBCC-982A-414C-94E7-8E37925FAD26}" type="datetimeFigureOut">
              <a:rPr lang="en-US"/>
              <a:pPr>
                <a:defRPr/>
              </a:pPr>
              <a:t>1/25/23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99C5-3D58-8154-401D-368F541501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177E7-74E8-D53E-180E-026F6494C1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A94566-04DE-DA45-A234-4FC0FE313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28F565-05C4-058B-176C-A54038EB44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A412A-763D-8DAB-EDBE-AAB2271333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4F11AE15-7335-5348-BD9D-B32D0048535E}" type="datetimeFigureOut">
              <a:rPr lang="en-US"/>
              <a:pPr>
                <a:defRPr/>
              </a:pPr>
              <a:t>1/25/23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1E1D6B-3D3A-8BF2-6C82-117881CD1A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544CAB-8DEC-2883-0573-64CA30210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B7575-FB1E-60B8-DAE5-CCE0361DF3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6B700-9FD3-874B-CE4C-6E664F4729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AA2514-2D1D-824B-BDF4-C76AB386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925199-E768-4D42-A855-459CC8634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 charset="0"/>
              <a:ea typeface="+mn-ea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F255CF1-9201-A1B6-C3D2-DA0E0AAA3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en-US" altLang="en-US" u="sng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3AB499-7471-290C-8C2A-4C64EEE60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 descr="Light vertical">
            <a:extLst>
              <a:ext uri="{FF2B5EF4-FFF2-40B4-BE49-F238E27FC236}">
                <a16:creationId xmlns:a16="http://schemas.microsoft.com/office/drawing/2014/main" id="{DF76B6A1-DF4D-BD12-1CD7-1FDEC17A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09836-3E59-93A8-016D-3FA1829C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 charset="0"/>
              <a:ea typeface="+mn-ea"/>
            </a:endParaRPr>
          </a:p>
        </p:txBody>
      </p:sp>
      <p:sp>
        <p:nvSpPr>
          <p:cNvPr id="7" name="Rectangle 7" descr="Narrow vertical">
            <a:extLst>
              <a:ext uri="{FF2B5EF4-FFF2-40B4-BE49-F238E27FC236}">
                <a16:creationId xmlns:a16="http://schemas.microsoft.com/office/drawing/2014/main" id="{9C09EEE3-770F-6F06-790D-A8CC68D3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A124448-8E42-C5B5-6049-48C5404A5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9" descr="Narrow vertical">
            <a:extLst>
              <a:ext uri="{FF2B5EF4-FFF2-40B4-BE49-F238E27FC236}">
                <a16:creationId xmlns:a16="http://schemas.microsoft.com/office/drawing/2014/main" id="{614B7A59-3194-075E-B2D6-0A8703853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5A4C47A2-BF1D-6785-D182-3B2679EB0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0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3AAEC3A-36E0-042B-927F-CBC877E72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37CAA8B-FF80-053D-6AE4-685CFA9A70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7638FDD0-1354-1668-F097-FBD9347C3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D66BD9-E3DB-0B4A-ACC4-CDD935275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13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460B954-3E68-127B-A754-E64DA33AB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426537AF-8A8E-F942-83CD-AA1DE4DB0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87D6D19-EC65-933B-D2B6-C7C062FAD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CDD119-B4D9-B44C-AB6B-03051AD71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39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28071B14-2D0D-BF3B-5E48-B87A1F6FE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F6154336-18CC-3946-D25F-2A7B913EE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0D04304-9B9E-ED8E-C469-5C292343A5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8D73DD-DB91-BA43-8AC2-1E33BA6F3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51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7E64A41D-07B4-DFE5-9BD7-134FE9527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76E5D41-BD2A-CA88-834F-F70E8B25A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7ADF68F2-9630-570D-87DC-A5EA3E827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99E19D-89E2-834A-B206-40A2D7EA8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77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D16F700-68D7-76B9-4BA7-F32509CDE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E28F0A8B-76FD-96F6-289E-EAA6DD657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A13CBE7-414E-11BD-527E-EC64B9F93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6C5002-028D-DD4A-98CF-90E5893857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9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BD6EE5A8-B237-3D87-7CB6-E5901BC39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405E1DF3-BFFD-0A64-202D-6E23A2CFD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5CE8C04D-5462-DD29-BDF3-1E7F23C40F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77859C-05D2-FA41-B7A7-2B52D1840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00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3AC4AC89-6F33-A01B-F119-21F70B7BB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E24B3094-A6B1-E009-7E5C-E4B3F39AD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CDCAC03F-648C-B7BC-0578-9FB8B7504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9BACA-EBF1-1D4E-A55F-4542077E5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31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827DFEE4-EF22-C685-35B8-1D1A8B281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2BEE2E1A-7DFD-4BF9-EEAA-4D6B7F5BB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78723FEA-951B-3070-C05F-973CBA712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B30B29-C1D5-4845-B22B-8A98F09CD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55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AE80ACB2-9765-13B1-6271-3E494284B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048F5C3-5F30-153A-E573-CB1185AE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1410CA5E-8FE7-CCEE-6C86-51F4E4D95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69F926-EAF3-EE42-ADE0-959B22554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55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3CD152A6-1C7C-343B-7B08-89E37A635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8D43457C-7001-8495-135A-F9CFF49DB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C1CFEAD-0CFC-8480-F3C7-9A48B9C6C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814825-D707-E943-A3CD-55BAD4D28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32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9BC0630-CA8A-BF36-C1C4-A12075CCB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37F64058-3FB9-3EAA-2F16-97AAED9B2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0FCB5CC-EBC8-DDC3-155F-FD66D3A02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00163A3A-06F8-5A68-A20B-5C5CEC540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C100670B-5EB3-B054-E6DF-097547A60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E8D2FE62-6DC7-BCD4-0A02-BF18EA38F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C2ECCA3-19AF-B55E-FAF1-E06629D5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473A33B2-3BBE-5E04-6161-F33C0F1CD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CB57D5C-1809-285F-4AA7-66BF59B22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B3B88554-B338-FA37-DC43-4A2BF8662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>
            <a:extLst>
              <a:ext uri="{FF2B5EF4-FFF2-40B4-BE49-F238E27FC236}">
                <a16:creationId xmlns:a16="http://schemas.microsoft.com/office/drawing/2014/main" id="{55B5BBA1-6444-71F2-A11E-0F761CD4E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>
            <a:extLst>
              <a:ext uri="{FF2B5EF4-FFF2-40B4-BE49-F238E27FC236}">
                <a16:creationId xmlns:a16="http://schemas.microsoft.com/office/drawing/2014/main" id="{47B97961-80CC-A799-9AF9-A2BA71B7A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>
            <a:extLst>
              <a:ext uri="{FF2B5EF4-FFF2-40B4-BE49-F238E27FC236}">
                <a16:creationId xmlns:a16="http://schemas.microsoft.com/office/drawing/2014/main" id="{40E96641-2EB3-BC3A-C7BD-819BCEB99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>
            <a:extLst>
              <a:ext uri="{FF2B5EF4-FFF2-40B4-BE49-F238E27FC236}">
                <a16:creationId xmlns:a16="http://schemas.microsoft.com/office/drawing/2014/main" id="{30DB303D-36B5-F6F9-73F3-4E76BC284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6">
            <a:extLst>
              <a:ext uri="{FF2B5EF4-FFF2-40B4-BE49-F238E27FC236}">
                <a16:creationId xmlns:a16="http://schemas.microsoft.com/office/drawing/2014/main" id="{1B8AE7E2-7E83-1711-3D3E-397413EA7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7">
            <a:extLst>
              <a:ext uri="{FF2B5EF4-FFF2-40B4-BE49-F238E27FC236}">
                <a16:creationId xmlns:a16="http://schemas.microsoft.com/office/drawing/2014/main" id="{1FE3EE64-B046-6C8C-0FD2-47A0961A3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8">
            <a:extLst>
              <a:ext uri="{FF2B5EF4-FFF2-40B4-BE49-F238E27FC236}">
                <a16:creationId xmlns:a16="http://schemas.microsoft.com/office/drawing/2014/main" id="{023ACA38-1B19-6247-4C70-18EE60177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9">
            <a:extLst>
              <a:ext uri="{FF2B5EF4-FFF2-40B4-BE49-F238E27FC236}">
                <a16:creationId xmlns:a16="http://schemas.microsoft.com/office/drawing/2014/main" id="{9C0C07B7-E871-5953-3C2D-6D06DF561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>
            <a:extLst>
              <a:ext uri="{FF2B5EF4-FFF2-40B4-BE49-F238E27FC236}">
                <a16:creationId xmlns:a16="http://schemas.microsoft.com/office/drawing/2014/main" id="{7ED7F939-3CE3-D9E7-8037-B830EF9D0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1">
            <a:extLst>
              <a:ext uri="{FF2B5EF4-FFF2-40B4-BE49-F238E27FC236}">
                <a16:creationId xmlns:a16="http://schemas.microsoft.com/office/drawing/2014/main" id="{4FB3C2C5-C2C8-CC73-599D-81B8A72F7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2">
            <a:extLst>
              <a:ext uri="{FF2B5EF4-FFF2-40B4-BE49-F238E27FC236}">
                <a16:creationId xmlns:a16="http://schemas.microsoft.com/office/drawing/2014/main" id="{1CE6BAAB-40E1-DC37-066F-6CBE25954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3">
            <a:extLst>
              <a:ext uri="{FF2B5EF4-FFF2-40B4-BE49-F238E27FC236}">
                <a16:creationId xmlns:a16="http://schemas.microsoft.com/office/drawing/2014/main" id="{9626CA80-381D-841C-386D-8FDBB0679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1F5CDFEA-313A-BD04-9940-B7F7621B8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5BD3C1E7-4427-DFCC-2B7E-50DC89996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52E3C38C-AFFB-11E4-3DF6-86BC29F1B6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7CE85854-C990-734A-2777-39B2E374C2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74577F59-BBEB-7330-F1ED-1332009C32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A772082-9BD8-5B4A-B708-32C3867E8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westernmutual.com/life-and-money/you-can-now-freeze-your-credit-for-fr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buntu.com/" TargetMode="External"/><Relationship Id="rId2" Type="http://schemas.openxmlformats.org/officeDocument/2006/relationships/hyperlink" Target="https://www.virtualbox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rehunt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F42D299-8DA8-9AE9-713D-7724CCF6BC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CS101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B2E7591-A2C6-D92E-D7B2-926F86A251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More Security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48CD6A1D-9B0A-2C31-782A-9CEE31912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can I be a security risk?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289BA6D-6A79-E2D5-604A-25F14EF58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You do not do all the other security items listed in this PowerPoint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Practice bad password practices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Fall for human engineering attacks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C25DA48D-A0ED-D41A-7939-48207B241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can I protect myself from social engineering?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93669CC3-F4D4-D4F5-E016-14AB57450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Treat any request for information as suspicious and either ignore or verify request via an independent method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Treat any offer that sounds too good to be true as suspicious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Use good password practices or consider a password manager.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Use second verification method.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631A1CA-7426-3303-88D0-F3812795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Securing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Your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Data 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Elsewhere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2C308DEF-CBF8-4306-4C8E-A2C026B96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What can happen to the information you no longer control?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CC375FA3-E96C-7E44-EA0E-319A7F46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lvl="1" eaLnBrk="1" hangingPunct="1">
              <a:buFont typeface="Times" pitchFamily="2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Times" pitchFamily="2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Once information is contained outside of your direct control you must protect yourself from it being used in inappropriate ways such as identity theft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D21610A0-81F2-9C49-1501-0B4FA08DA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do I protect information I do not control?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59B1FA4B-B852-D254-0495-9DCD12960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You can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t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You can stop them from doing anything with the information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Freeze your credit at all 3 credit reporting agencies and/or add an identity protection service that helps with the cleanup.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  <a:hlinkClick r:id="rId2"/>
              </a:rPr>
              <a:t>You Can Now Freeze Your Credit for Free — Here’s Why You Should Do It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Subscribe to a monitoring service.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F216193-1554-C430-FF15-373F707CD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Network = Security Risks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97ADA20-5F69-70A3-B74F-8B22E7F2B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majority of the bad things that can be done deliberately to you or your computer happen when you are connected to a network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FE32BFF-BD38-C57A-45F0-44CFD1E4B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4 Areas To Secure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C044EE1-0F84-7EBE-9CED-C7F7FDC33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1) Your Computer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2) Your Network Interaction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3) Yourself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4) Your Data Elsewhere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DAD7CAD-3888-FE82-80AA-CE29740B8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1 ) Securing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Your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Computer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(Do the online Security Steps)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690A8151-7BED-D535-BA6D-FC998885E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Safe computing tips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03E445A-A54A-E24A-6E13-C25635915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4000" dirty="0">
                <a:ea typeface="ＭＳ Ｐゴシック" panose="020B0600070205080204" pitchFamily="34" charset="-128"/>
              </a:rPr>
              <a:t>Number One Best Security Method:  Move away from the herd by: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4000" dirty="0">
              <a:ea typeface="ＭＳ Ｐゴシック" panose="020B0600070205080204" pitchFamily="34" charset="-128"/>
            </a:endParaRPr>
          </a:p>
          <a:p>
            <a:pPr marL="1143000" lvl="1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Do the security steps and get your layers of protection</a:t>
            </a:r>
          </a:p>
          <a:p>
            <a:pPr marL="1143000" lvl="1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Add </a:t>
            </a:r>
            <a:r>
              <a:rPr lang="en-US" altLang="en-US" sz="3600" dirty="0">
                <a:ea typeface="ＭＳ Ｐゴシック" panose="020B0600070205080204" pitchFamily="34" charset="-128"/>
                <a:hlinkClick r:id="rId2"/>
              </a:rPr>
              <a:t>Virtual Box</a:t>
            </a:r>
            <a:r>
              <a:rPr lang="en-US" altLang="en-US" sz="36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3600" dirty="0">
                <a:ea typeface="ＭＳ Ｐゴシック" panose="020B0600070205080204" pitchFamily="34" charset="-128"/>
                <a:hlinkClick r:id="rId3"/>
              </a:rPr>
              <a:t>Ubuntu</a:t>
            </a:r>
            <a:endParaRPr lang="en-US" altLang="en-US" sz="3600" dirty="0">
              <a:ea typeface="ＭＳ Ｐゴシック" panose="020B0600070205080204" pitchFamily="34" charset="-128"/>
            </a:endParaRPr>
          </a:p>
          <a:p>
            <a:pPr marL="1257300" lvl="3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>
                <a:ea typeface="ＭＳ Ｐゴシック" panose="020B0600070205080204" pitchFamily="34" charset="-128"/>
                <a:hlinkClick r:id="rId4"/>
              </a:rPr>
              <a:t>Other forms of Linux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1143000" lvl="1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Using less popular software to access network functions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D28BCF07-E2F6-D3E2-A674-5698DA1CD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Securing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Your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Network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Interaction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27121785-4970-6ADB-A2E6-D7DA13B9B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can happen to me when using a network?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8BB4ACEF-A063-0B2D-F891-6690E0322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Information you send out on a network can be intercepted</a:t>
            </a: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Hacked Sites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Lots of other bad things</a:t>
            </a: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etc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7D54DD7-1F53-4C03-913C-2801B26C5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can I secure the information I send out on a network?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95340BE1-6961-F2F0-C6E1-3B1851A4D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Make sure your connection to the network is secure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Make sure that any important information you send out on a network is in encrypted form (scrambled) before it is sent (use Tor web browser)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Check for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https://  </a:t>
            </a:r>
            <a:r>
              <a:rPr lang="en-US" altLang="en-US" sz="2000" dirty="0">
                <a:ea typeface="ＭＳ Ｐゴシック" panose="020B0600070205080204" pitchFamily="34" charset="-128"/>
              </a:rPr>
              <a:t>at the beginning of web address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Consider a VPN (but make sure it is a good one.)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Treat any unencrypted information transmitted as if it was on a postcard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Change your DNS to Google or Open DNS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Never open or click on any item you are not 100% sure of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Bookmark all web sites you need to access securely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91516A0A-F110-7478-CC8C-C6EF32AA7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Securing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Yourself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S101a">
  <a:themeElements>
    <a:clrScheme name="aCS101a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aCS101a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CS101a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OSX HD 10.3:Applications:Microsoft Office X:Templates:Presentations:Designs:aCS101a.pot</Template>
  <TotalTime>1929</TotalTime>
  <Words>472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Times</vt:lpstr>
      <vt:lpstr>aCS101a</vt:lpstr>
      <vt:lpstr>CS101</vt:lpstr>
      <vt:lpstr>Network = Security Risks</vt:lpstr>
      <vt:lpstr>4 Areas To Secure</vt:lpstr>
      <vt:lpstr>1 ) Securing  Your  Computer  (Do the online Security Steps)</vt:lpstr>
      <vt:lpstr>Safe computing tips</vt:lpstr>
      <vt:lpstr>Securing  Your  Network  Interaction </vt:lpstr>
      <vt:lpstr>What can happen to me when using a network?</vt:lpstr>
      <vt:lpstr>How can I secure the information I send out on a network?</vt:lpstr>
      <vt:lpstr>Securing  Yourself </vt:lpstr>
      <vt:lpstr>How can I be a security risk?</vt:lpstr>
      <vt:lpstr>How can I protect myself from social engineering?</vt:lpstr>
      <vt:lpstr>Securing  Your  Data   Elsewhere </vt:lpstr>
      <vt:lpstr>What can happen to the information you no longer control?</vt:lpstr>
      <vt:lpstr>How do I protect information I do not control?</vt:lpstr>
    </vt:vector>
  </TitlesOfParts>
  <Manager/>
  <Company>Sonoma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 12</dc:title>
  <dc:subject/>
  <dc:creator>Glenn Carter</dc:creator>
  <cp:keywords/>
  <dc:description/>
  <cp:lastModifiedBy>Glenn Carter</cp:lastModifiedBy>
  <cp:revision>242</cp:revision>
  <dcterms:created xsi:type="dcterms:W3CDTF">2010-04-21T18:23:32Z</dcterms:created>
  <dcterms:modified xsi:type="dcterms:W3CDTF">2023-01-25T20:49:24Z</dcterms:modified>
  <cp:category/>
</cp:coreProperties>
</file>