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1" r:id="rId4"/>
    <p:sldId id="258" r:id="rId5"/>
    <p:sldId id="259" r:id="rId6"/>
    <p:sldId id="263" r:id="rId7"/>
    <p:sldId id="262" r:id="rId8"/>
    <p:sldId id="260" r:id="rId9"/>
    <p:sldId id="261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28"/>
    <p:restoredTop sz="94593"/>
  </p:normalViewPr>
  <p:slideViewPr>
    <p:cSldViewPr>
      <p:cViewPr varScale="1">
        <p:scale>
          <a:sx n="117" d="100"/>
          <a:sy n="117" d="100"/>
        </p:scale>
        <p:origin x="15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5AF4D3-F0F0-DB40-9335-1A86B6E24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272415-9DB3-134A-ADA8-4D1D202CE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78180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>
              <a:defRPr/>
            </a:pPr>
            <a:endParaRPr lang="en-US" altLang="en-US" u="sng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 descr="Light vertical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5800" y="2209800"/>
            <a:ext cx="7848600" cy="388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9" name="Rectangle 7" descr="Narrow vertical"/>
          <p:cNvSpPr>
            <a:spLocks noChangeArrowheads="1"/>
          </p:cNvSpPr>
          <p:nvPr/>
        </p:nvSpPr>
        <p:spPr bwMode="auto">
          <a:xfrm>
            <a:off x="0" y="3175"/>
            <a:ext cx="152400" cy="6858000"/>
          </a:xfrm>
          <a:prstGeom prst="rect">
            <a:avLst/>
          </a:prstGeom>
          <a:pattFill prst="nar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9" descr="Narrow vertical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44450">
            <a:solidFill>
              <a:schemeClr val="tx2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209800"/>
            <a:ext cx="7848600" cy="3810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31D4C-0333-CC49-AC3C-1F79EB864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C46C-2AD6-F343-9519-68A63E784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0FF93-8F90-1C46-A83B-8B0C266CE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DCFD0-AE99-BA4F-86FD-26BEA23FB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F5C88-1AD5-4443-975A-89AB8E727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B88D1-9B72-DD4D-91CE-7B5423484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A0D-1A3B-524B-ACCE-0341A9C54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CC42-5E94-2F44-A6BE-D4BF09554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0628-1B5A-F441-8FA7-AB088525A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FB9B-3AC5-9545-9C0E-F20DA3B98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8610600" y="3175"/>
            <a:ext cx="0" cy="685800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0" y="5105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390FCF-1090-8448-AC4C-57611FA3B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ic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qcounter.com/whoi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ic.net/faqs/authoritative-dns.html" TargetMode="External"/><Relationship Id="rId2" Type="http://schemas.openxmlformats.org/officeDocument/2006/relationships/hyperlink" Target="http://www.sonom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in.net/" TargetMode="External"/><Relationship Id="rId2" Type="http://schemas.openxmlformats.org/officeDocument/2006/relationships/hyperlink" Target="http://www.ian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ternic.ne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CS101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the Internet 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/>
              <a:t>How do I get an IP address all by myself?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You use an </a:t>
            </a:r>
            <a:r>
              <a:rPr lang="en-US" altLang="en-US" sz="2800" dirty="0">
                <a:hlinkClick r:id="rId2"/>
              </a:rPr>
              <a:t>accredited registrar </a:t>
            </a:r>
            <a:r>
              <a:rPr lang="en-US" altLang="en-US" sz="2800" dirty="0"/>
              <a:t>for the Domain Name System to first find some text that no else has used for their domain on the Internet </a:t>
            </a:r>
          </a:p>
          <a:p>
            <a:pPr eaLnBrk="1" hangingPunct="1"/>
            <a:r>
              <a:rPr lang="en-US" altLang="en-US" sz="2800" dirty="0"/>
              <a:t>Once you find your unique text you then register that unique text with the domain name system which assigns a unique IP address to the text</a:t>
            </a:r>
          </a:p>
          <a:p>
            <a:pPr eaLnBrk="1" hangingPunct="1"/>
            <a:r>
              <a:rPr lang="en-US" altLang="en-US" sz="2800" dirty="0"/>
              <a:t>The text and IP address that it is paired with are then stored in the Domain Name System database so that no one else can use it</a:t>
            </a:r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838200"/>
          </a:xfrm>
        </p:spPr>
        <p:txBody>
          <a:bodyPr/>
          <a:lstStyle/>
          <a:p>
            <a:pPr eaLnBrk="1" hangingPunct="1"/>
            <a:r>
              <a:rPr lang="en-US" altLang="en-US"/>
              <a:t>How do computers find each other using IP addresses?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Computers use the Domain Name System (DNS) to find each 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DNS is managed by IANA.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DNS breaks all the computers on the Internet into top level domains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.com, .</a:t>
            </a:r>
            <a:r>
              <a:rPr lang="en-US" altLang="en-US" dirty="0" err="1"/>
              <a:t>edu</a:t>
            </a:r>
            <a:r>
              <a:rPr lang="en-US" altLang="en-US" dirty="0"/>
              <a:t>, </a:t>
            </a:r>
            <a:r>
              <a:rPr lang="en-US" altLang="en-US" dirty="0" err="1"/>
              <a:t>.net</a:t>
            </a:r>
            <a:r>
              <a:rPr lang="en-US" altLang="en-US" dirty="0"/>
              <a:t>, .org, .</a:t>
            </a:r>
            <a:r>
              <a:rPr lang="en-US" altLang="en-US" dirty="0" err="1"/>
              <a:t>uk</a:t>
            </a:r>
            <a:r>
              <a:rPr lang="en-US" altLang="en-US" dirty="0"/>
              <a:t>, </a:t>
            </a:r>
            <a:r>
              <a:rPr lang="en-US" altLang="en-US" dirty="0" err="1"/>
              <a:t>.net</a:t>
            </a:r>
            <a:r>
              <a:rPr lang="en-US" altLang="en-US" dirty="0"/>
              <a:t>, etc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Each computer in a domain has a unique IP address attached to a unique string of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sonoma.edu</a:t>
            </a:r>
            <a:r>
              <a:rPr lang="en-US" altLang="en-US" dirty="0"/>
              <a:t> is attached to </a:t>
            </a:r>
            <a:r>
              <a:rPr lang="nb-NO" altLang="en-US" dirty="0"/>
              <a:t>130.157.3.45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You can lookup an IP address at this website: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hlinkClick r:id="rId2"/>
              </a:rPr>
              <a:t>http://cqcounter.com/whois/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838200"/>
          </a:xfrm>
        </p:spPr>
        <p:txBody>
          <a:bodyPr/>
          <a:lstStyle/>
          <a:p>
            <a:pPr eaLnBrk="1" hangingPunct="1"/>
            <a:r>
              <a:rPr lang="en-US" altLang="en-US"/>
              <a:t>So how does the Domain Name System  work?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541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When you enter an address such as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hlinkClick r:id="rId2"/>
              </a:rPr>
              <a:t>http://www.sonoma.edu</a:t>
            </a:r>
            <a:r>
              <a:rPr lang="en-US" dirty="0">
                <a:ea typeface="ＭＳ Ｐゴシック" charset="0"/>
                <a:cs typeface="ＭＳ Ｐゴシック" charset="0"/>
              </a:rPr>
              <a:t> into your browser the DNS helps your computer contact the other computer by using the following method: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</a:t>
            </a:r>
            <a:r>
              <a:rPr lang="en-US" sz="2800" dirty="0">
                <a:ea typeface="ＭＳ Ｐゴシック" charset="0"/>
              </a:rPr>
              <a:t>Explanation given in class using the whiteboard.)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ea typeface="ＭＳ Ｐゴシック" charset="0"/>
              </a:rPr>
              <a:t>If you missed the lecture then read about a web address on the following web page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ea typeface="ＭＳ Ｐゴシック" charset="0"/>
                <a:hlinkClick r:id="rId3"/>
              </a:rPr>
              <a:t>http://www.internic.net/faqs/authoritative-dns.html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did the Internet start?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102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Internet was born in 1969 with the invention of ARPANET</a:t>
            </a:r>
          </a:p>
          <a:p>
            <a:pPr eaLnBrk="1" hangingPunct="1"/>
            <a:r>
              <a:rPr lang="en-US" altLang="en-US"/>
              <a:t>ARPANET was a research project funded by the Defense Department</a:t>
            </a:r>
          </a:p>
          <a:p>
            <a:pPr eaLnBrk="1" hangingPunct="1"/>
            <a:r>
              <a:rPr lang="en-US" altLang="en-US"/>
              <a:t>The network had to be able to operate even if part of it was destroyed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did the WWW start?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638800"/>
          </a:xfrm>
        </p:spPr>
        <p:txBody>
          <a:bodyPr/>
          <a:lstStyle/>
          <a:p>
            <a:pPr marL="514350" indent="-514350" eaLnBrk="1" hangingPunct="1"/>
            <a:endParaRPr lang="en-US" altLang="en-US" sz="2800"/>
          </a:p>
          <a:p>
            <a:pPr marL="514350" indent="-514350" eaLnBrk="1" hangingPunct="1"/>
            <a:r>
              <a:rPr lang="en-US" altLang="en-US" sz="2800"/>
              <a:t>The Internet is the hardware of the worlds largest network of computers.</a:t>
            </a:r>
          </a:p>
          <a:p>
            <a:pPr marL="514350" indent="-514350" eaLnBrk="1" hangingPunct="1"/>
            <a:r>
              <a:rPr lang="en-US" altLang="en-US" sz="2800"/>
              <a:t>The WWW is one of the functions invented to use the hardware of the largest computer network in the world.</a:t>
            </a:r>
          </a:p>
          <a:p>
            <a:pPr marL="514350" indent="-514350" eaLnBrk="1" hangingPunct="1"/>
            <a:r>
              <a:rPr lang="en-US" altLang="en-US" sz="2800"/>
              <a:t>This means the Internet is older then the WWW</a:t>
            </a:r>
          </a:p>
          <a:p>
            <a:pPr lvl="1" eaLnBrk="1" hangingPunct="1"/>
            <a:r>
              <a:rPr lang="en-US" altLang="en-US" sz="2400"/>
              <a:t>WWW was not invented until 1991</a:t>
            </a:r>
          </a:p>
          <a:p>
            <a:pPr lvl="2" eaLnBrk="1" hangingPunct="1"/>
            <a:r>
              <a:rPr lang="en-US" altLang="en-US" sz="2000"/>
              <a:t>On August 6, 1991, Tim Berners-Lee posted a short summary of the World Wide Web project on the alt.hypertext newsgroup. This date also marked the debut of the Web as a publicly available service on the Internet.</a:t>
            </a:r>
          </a:p>
          <a:p>
            <a:pPr lvl="2"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/>
              <a:t>How does information move about on a network? Packet Switching!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305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Information represented as zeros and ones (email, web pages, IM, files, video, sound, etc) is broken into packets.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Each packet has a send address, return address, and an order number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Each packet then moves across the network finding the best way to its send address (routers and switches help out).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Not all packets have to go the same route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Once they get to their destination the packets put themselves back in order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This system allows the network to keep functioning even if part of it is not  working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/>
              <a:t>How do the packets know where to go?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924800" cy="6019800"/>
          </a:xfrm>
        </p:spPr>
        <p:txBody>
          <a:bodyPr/>
          <a:lstStyle/>
          <a:p>
            <a:pPr eaLnBrk="1" hangingPunct="1"/>
            <a:r>
              <a:rPr lang="en-US" altLang="en-US"/>
              <a:t>When your computer (or network) becomes part of the Internet it has to agree to the  TCP/IP protocols</a:t>
            </a:r>
          </a:p>
          <a:p>
            <a:pPr eaLnBrk="1" hangingPunct="1"/>
            <a:r>
              <a:rPr lang="en-US" altLang="en-US"/>
              <a:t>The TCP/IP protocols tell the packets what form they should be in so all computers on the network will understand the information</a:t>
            </a:r>
          </a:p>
          <a:p>
            <a:pPr eaLnBrk="1" hangingPunct="1"/>
            <a:r>
              <a:rPr lang="en-US" altLang="en-US"/>
              <a:t>The TCP/IP protocols makes sure that every computer has a unique IP (Internet Protocol) address</a:t>
            </a:r>
          </a:p>
          <a:p>
            <a:pPr eaLnBrk="1" hangingPunct="1"/>
            <a:r>
              <a:rPr lang="en-US" altLang="en-US"/>
              <a:t>The packets move from one IP address to the destination IP address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IP address?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 eaLnBrk="1" hangingPunct="1"/>
            <a:r>
              <a:rPr lang="en-US" altLang="en-US" sz="2800"/>
              <a:t>There are two types of IP addresses</a:t>
            </a:r>
          </a:p>
          <a:p>
            <a:pPr eaLnBrk="1" hangingPunct="1"/>
            <a:r>
              <a:rPr lang="en-US" altLang="en-US" sz="2800"/>
              <a:t>IP version 4 (Ipv4) = the older system that is still the most widely used</a:t>
            </a:r>
          </a:p>
          <a:p>
            <a:pPr lvl="1" eaLnBrk="1" hangingPunct="1"/>
            <a:r>
              <a:rPr lang="en-US" altLang="en-US" sz="2400"/>
              <a:t>Ipv4address = 4 numbers between 0 and 255 separated by periods (for example </a:t>
            </a:r>
            <a:r>
              <a:rPr lang="en-US" altLang="en-US" sz="2400" b="1"/>
              <a:t>130.157.3.70</a:t>
            </a:r>
            <a:r>
              <a:rPr lang="en-US" altLang="en-US" sz="2400"/>
              <a:t>)</a:t>
            </a:r>
          </a:p>
          <a:p>
            <a:pPr lvl="2" eaLnBrk="1" hangingPunct="1"/>
            <a:r>
              <a:rPr lang="en-US" altLang="en-US" sz="2000"/>
              <a:t>A 32 bit number</a:t>
            </a:r>
          </a:p>
          <a:p>
            <a:pPr eaLnBrk="1" hangingPunct="1"/>
            <a:r>
              <a:rPr lang="en-US" altLang="en-US" sz="2800"/>
              <a:t>IP version 6 (Ipv6) = the new system created because we are running out of numbers</a:t>
            </a:r>
          </a:p>
          <a:p>
            <a:pPr lvl="1" eaLnBrk="1" hangingPunct="1"/>
            <a:r>
              <a:rPr lang="en-US" altLang="en-US" sz="2400"/>
              <a:t>Ipv6 address = are 128-bit numbers and are conventionally expressed using hexadecimal strings (for example 1080:0:0:0:8:800:200C:417A)</a:t>
            </a:r>
          </a:p>
          <a:p>
            <a:pPr eaLnBrk="1" hangingPunct="1"/>
            <a:r>
              <a:rPr lang="en-US" altLang="en-US" sz="2800"/>
              <a:t>You can find your IP address in System Information (Win) or System Profiler (Mac)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/>
              <a:t>Who is in charge of IP addresses?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en-US" dirty="0"/>
              <a:t>On October, 1</a:t>
            </a:r>
            <a:r>
              <a:rPr lang="en-US" altLang="en-US" baseline="30000" dirty="0"/>
              <a:t>st</a:t>
            </a:r>
            <a:r>
              <a:rPr lang="en-US" altLang="en-US" dirty="0"/>
              <a:t> ,2016, </a:t>
            </a:r>
            <a:r>
              <a:rPr lang="en-US" altLang="en-US" dirty="0">
                <a:hlinkClick r:id="rId2"/>
              </a:rPr>
              <a:t>IANA </a:t>
            </a:r>
            <a:r>
              <a:rPr lang="en-US" altLang="en-US" dirty="0"/>
              <a:t>(Internet Assigned Number Authority) handed over control of the Internet to ICANN (Internet Corporation for Assigned Names and Numbers)</a:t>
            </a:r>
          </a:p>
          <a:p>
            <a:pPr eaLnBrk="1" hangingPunct="1"/>
            <a:r>
              <a:rPr lang="en-US" altLang="en-US" dirty="0"/>
              <a:t>The ICANN delegates the responsibility for this part of the world to </a:t>
            </a:r>
            <a:r>
              <a:rPr lang="en-US" altLang="en-US" dirty="0">
                <a:hlinkClick r:id="rId3"/>
              </a:rPr>
              <a:t>ARIN</a:t>
            </a:r>
            <a:r>
              <a:rPr lang="en-US" altLang="en-US" dirty="0">
                <a:hlinkClick r:id="rId2"/>
              </a:rPr>
              <a:t> </a:t>
            </a:r>
            <a:r>
              <a:rPr lang="en-US" altLang="en-US" dirty="0"/>
              <a:t>(American Registry for Internet Numbers)</a:t>
            </a:r>
          </a:p>
          <a:p>
            <a:pPr eaLnBrk="1" hangingPunct="1"/>
            <a:r>
              <a:rPr lang="en-US" altLang="en-US" dirty="0"/>
              <a:t>ARIN delegates the responsibility to accredited companies who register with </a:t>
            </a:r>
            <a:r>
              <a:rPr lang="en-US" altLang="en-US" dirty="0">
                <a:hlinkClick r:id="rId4"/>
              </a:rPr>
              <a:t>InterNIC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you get an IP address?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Two ways to get an IP address</a:t>
            </a:r>
          </a:p>
          <a:p>
            <a:pPr lvl="1" eaLnBrk="1" hangingPunct="1"/>
            <a:r>
              <a:rPr lang="en-US" altLang="en-US"/>
              <a:t>1) From your ISP (Internet Service Provider)</a:t>
            </a:r>
          </a:p>
          <a:p>
            <a:pPr lvl="1" eaLnBrk="1" hangingPunct="1"/>
            <a:r>
              <a:rPr lang="en-US" altLang="en-US"/>
              <a:t>2) From the DNS (Domain Name System)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IP address from your ISP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/>
              <a:t>Your ISP will assign your computer an IP address when you contact their computer to gain access to the Internet</a:t>
            </a:r>
          </a:p>
          <a:p>
            <a:pPr eaLnBrk="1" hangingPunct="1"/>
            <a:r>
              <a:rPr lang="en-US" altLang="en-US"/>
              <a:t>Most of the time you will get a dynamic IP address</a:t>
            </a:r>
          </a:p>
          <a:p>
            <a:pPr lvl="1" eaLnBrk="1" hangingPunct="1"/>
            <a:r>
              <a:rPr lang="en-US" altLang="en-US"/>
              <a:t>Different address each time you access the Internet</a:t>
            </a:r>
          </a:p>
          <a:p>
            <a:pPr eaLnBrk="1" hangingPunct="1"/>
            <a:r>
              <a:rPr lang="en-US" altLang="en-US"/>
              <a:t>You can pay more and get a IP static address</a:t>
            </a:r>
          </a:p>
          <a:p>
            <a:pPr lvl="1" eaLnBrk="1" hangingPunct="1"/>
            <a:r>
              <a:rPr lang="en-US" altLang="en-US"/>
              <a:t>Same IP address each time you access the Internet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S101a">
  <a:themeElements>
    <a:clrScheme name="aCS101a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aCS101a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aCS101a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3">
        <a:dk1>
          <a:srgbClr val="000000"/>
        </a:dk1>
        <a:lt1>
          <a:srgbClr val="E6FFFF"/>
        </a:lt1>
        <a:dk2>
          <a:srgbClr val="6300E6"/>
        </a:dk2>
        <a:lt2>
          <a:srgbClr val="B8DEDE"/>
        </a:lt2>
        <a:accent1>
          <a:srgbClr val="99D7F3"/>
        </a:accent1>
        <a:accent2>
          <a:srgbClr val="D7FAF5"/>
        </a:accent2>
        <a:accent3>
          <a:srgbClr val="F0FFFF"/>
        </a:accent3>
        <a:accent4>
          <a:srgbClr val="000000"/>
        </a:accent4>
        <a:accent5>
          <a:srgbClr val="CAE8F8"/>
        </a:accent5>
        <a:accent6>
          <a:srgbClr val="C3E3DE"/>
        </a:accent6>
        <a:hlink>
          <a:srgbClr val="0033CC"/>
        </a:hlink>
        <a:folHlink>
          <a:srgbClr val="140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4">
        <a:dk1>
          <a:srgbClr val="000000"/>
        </a:dk1>
        <a:lt1>
          <a:srgbClr val="FFFFCC"/>
        </a:lt1>
        <a:dk2>
          <a:srgbClr val="543335"/>
        </a:dk2>
        <a:lt2>
          <a:srgbClr val="666633"/>
        </a:lt2>
        <a:accent1>
          <a:srgbClr val="A3A86E"/>
        </a:accent1>
        <a:accent2>
          <a:srgbClr val="F3EFA2"/>
        </a:accent2>
        <a:accent3>
          <a:srgbClr val="FFFFE2"/>
        </a:accent3>
        <a:accent4>
          <a:srgbClr val="000000"/>
        </a:accent4>
        <a:accent5>
          <a:srgbClr val="CED1BA"/>
        </a:accent5>
        <a:accent6>
          <a:srgbClr val="DCD992"/>
        </a:accent6>
        <a:hlink>
          <a:srgbClr val="2300C5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893</Words>
  <Application>Microsoft Macintosh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</vt:lpstr>
      <vt:lpstr>aCS101a</vt:lpstr>
      <vt:lpstr>CS101</vt:lpstr>
      <vt:lpstr>When did the Internet start?</vt:lpstr>
      <vt:lpstr>When did the WWW start?</vt:lpstr>
      <vt:lpstr>How does information move about on a network? Packet Switching!</vt:lpstr>
      <vt:lpstr>How do the packets know where to go?</vt:lpstr>
      <vt:lpstr>What is an IP address?</vt:lpstr>
      <vt:lpstr>Who is in charge of IP addresses?</vt:lpstr>
      <vt:lpstr>How do you get an IP address?</vt:lpstr>
      <vt:lpstr>IP address from your ISP</vt:lpstr>
      <vt:lpstr>How do I get an IP address all by myself?</vt:lpstr>
      <vt:lpstr>How do computers find each other using IP addresses?</vt:lpstr>
      <vt:lpstr>So how does the Domain Name System  work?</vt:lpstr>
    </vt:vector>
  </TitlesOfParts>
  <Manager/>
  <Company>SSU CS Department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 Lecture</dc:title>
  <dc:subject/>
  <dc:creator/>
  <cp:keywords/>
  <dc:description/>
  <cp:lastModifiedBy>Glenn Carter</cp:lastModifiedBy>
  <cp:revision>98</cp:revision>
  <dcterms:created xsi:type="dcterms:W3CDTF">2010-11-03T20:41:44Z</dcterms:created>
  <dcterms:modified xsi:type="dcterms:W3CDTF">2022-04-28T18:34:11Z</dcterms:modified>
  <cp:category/>
</cp:coreProperties>
</file>