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61" r:id="rId1"/>
  </p:sldMasterIdLst>
  <p:notesMasterIdLst>
    <p:notesMasterId r:id="rId13"/>
  </p:notesMasterIdLst>
  <p:handoutMasterIdLst>
    <p:handoutMasterId r:id="rId14"/>
  </p:handoutMasterIdLst>
  <p:sldIdLst>
    <p:sldId id="343" r:id="rId2"/>
    <p:sldId id="305" r:id="rId3"/>
    <p:sldId id="298" r:id="rId4"/>
    <p:sldId id="328" r:id="rId5"/>
    <p:sldId id="315" r:id="rId6"/>
    <p:sldId id="278" r:id="rId7"/>
    <p:sldId id="347" r:id="rId8"/>
    <p:sldId id="321" r:id="rId9"/>
    <p:sldId id="350" r:id="rId10"/>
    <p:sldId id="351" r:id="rId11"/>
    <p:sldId id="33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197"/>
    <p:restoredTop sz="94694"/>
  </p:normalViewPr>
  <p:slideViewPr>
    <p:cSldViewPr>
      <p:cViewPr varScale="1">
        <p:scale>
          <a:sx n="121" d="100"/>
          <a:sy n="121" d="100"/>
        </p:scale>
        <p:origin x="1416" y="176"/>
      </p:cViewPr>
      <p:guideLst>
        <p:guide orient="horz" pos="2160"/>
        <p:guide pos="2880"/>
        <p:guide orient="horz" pos="21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94E8BD-7B4D-8F44-A0B1-C5815BDAF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075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F00F91-B8C4-6E45-A449-1ED2F6E75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703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D8362664-CD38-9849-B46E-CBB9EC5856F0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351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B9E697F-5396-E34D-A9CA-28B2E76EDC46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Times" charset="0"/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368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3F5FEAF-0069-9D48-8DE1-4BD509E9DC5A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7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Times" charset="0"/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7899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95755BE-112F-6846-ABE5-E5C8E204E0CA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Times" charset="0"/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421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CC81C4F-96ED-B54C-8661-EBC98E7D5FC7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latin typeface="Times" charset="0"/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26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577ADF18-85C5-4C4B-A3E7-5C1AD2EFF7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7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577ADF18-85C5-4C4B-A3E7-5C1AD2EFF7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45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577ADF18-85C5-4C4B-A3E7-5C1AD2EFF7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36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77ADF18-85C5-4C4B-A3E7-5C1AD2EFF71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595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77ADF18-85C5-4C4B-A3E7-5C1AD2EFF7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810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DF18-85C5-4C4B-A3E7-5C1AD2EFF7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53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DF18-85C5-4C4B-A3E7-5C1AD2EFF7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368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DF18-85C5-4C4B-A3E7-5C1AD2EFF7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030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577ADF18-85C5-4C4B-A3E7-5C1AD2EFF7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752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33588-F7E5-E342-A163-A8D440CE2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4517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869F3-499E-4D4A-89E3-206A1E70C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3123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8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577ADF18-85C5-4C4B-A3E7-5C1AD2EFF7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66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DF18-85C5-4C4B-A3E7-5C1AD2EFF7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56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DF18-85C5-4C4B-A3E7-5C1AD2EFF7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53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DF18-85C5-4C4B-A3E7-5C1AD2EFF7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53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DF18-85C5-4C4B-A3E7-5C1AD2EFF7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71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DF18-85C5-4C4B-A3E7-5C1AD2EFF7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6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DF18-85C5-4C4B-A3E7-5C1AD2EFF7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40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DF18-85C5-4C4B-A3E7-5C1AD2EFF7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088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8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oney.usnews.com/money/careers/articles/how-us-news-ranks-the-best-jobs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money.usnews.com/careers/best-jobs/rankings/the-100-best-jobs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sonoma.edu/clubs" TargetMode="External"/><Relationship Id="rId5" Type="http://schemas.openxmlformats.org/officeDocument/2006/relationships/hyperlink" Target="http://www.cs.sonoma.edu/" TargetMode="External"/><Relationship Id="rId4" Type="http://schemas.openxmlformats.org/officeDocument/2006/relationships/hyperlink" Target="http://www.cs.sonoma.edu/advis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onoma.edu/curriculum/program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sonoma.edu/degree-programs/mino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terscienceonline.org/careers/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s.gov/ooh/computer-and-information-technology/home.htm" TargetMode="Externa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gySkItxiJn_vwb8HIIKNXqen184mRtzDX12cux0ZgZk/pub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8" descr="Picture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25462" y="5638800"/>
            <a:ext cx="8093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Osaka" charset="0"/>
                <a:cs typeface="Osaka" charset="0"/>
              </a:rPr>
              <a:t>Computer Science Department</a:t>
            </a:r>
          </a:p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Osaka" charset="0"/>
                <a:cs typeface="Osaka" charset="0"/>
              </a:rPr>
              <a:t>Sonoma State University</a:t>
            </a:r>
            <a:endParaRPr lang="en-US" sz="4000" b="1" dirty="0">
              <a:effectLst>
                <a:outerShdw blurRad="38100" dist="38100" dir="2700000" algn="tl">
                  <a:srgbClr val="DDDDDD"/>
                </a:outerShdw>
              </a:effectLst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7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658811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U. S. News &amp; World Report The 100 Best Jobs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096000"/>
            <a:ext cx="6202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/>
              </a:rPr>
              <a:t>https://money.usnews.com/careers/best-jobs/rankings/the-100-best-jobs</a:t>
            </a:r>
            <a:endParaRPr lang="en-US" sz="1400" dirty="0"/>
          </a:p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err="1">
                <a:hlinkClick r:id="rId3"/>
              </a:rPr>
              <a:t>money.usnews.com</a:t>
            </a:r>
            <a:r>
              <a:rPr lang="en-US" sz="1400" dirty="0">
                <a:hlinkClick r:id="rId3"/>
              </a:rPr>
              <a:t>/money/careers/articles/how-us-news-ranks-the-best-jobs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28DFB-458E-5F44-B31E-2271F3EF42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401" y="630975"/>
            <a:ext cx="5181600" cy="1387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C80E2E-1635-894B-A139-E101A96471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66800" y="2127361"/>
            <a:ext cx="4966382" cy="1394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023D4D-D33F-6341-AE2F-57AE140B45C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362200" y="3629812"/>
            <a:ext cx="4876800" cy="14651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D0CC8D-ED9C-D9A3-3832-09EFCB16FEB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733800" y="5190624"/>
            <a:ext cx="4906701" cy="11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7773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2266950" y="152400"/>
            <a:ext cx="47037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4400" b="1">
                <a:ea typeface="Osaka" charset="-128"/>
              </a:rPr>
              <a:t>Sound interesting?</a:t>
            </a:r>
          </a:p>
        </p:txBody>
      </p:sp>
      <p:sp>
        <p:nvSpPr>
          <p:cNvPr id="28675" name="Text Box 10"/>
          <p:cNvSpPr txBox="1">
            <a:spLocks noChangeArrowheads="1"/>
          </p:cNvSpPr>
          <p:nvPr/>
        </p:nvSpPr>
        <p:spPr bwMode="auto">
          <a:xfrm>
            <a:off x="65264" y="1043880"/>
            <a:ext cx="89625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800" dirty="0"/>
              <a:t>Come By The Computer Science Department In Darwin 116 </a:t>
            </a:r>
          </a:p>
          <a:p>
            <a:pPr algn="ctr"/>
            <a:r>
              <a:rPr lang="en-US" altLang="en-US" sz="2800" dirty="0"/>
              <a:t>Or Call (707/664-2667) </a:t>
            </a:r>
          </a:p>
          <a:p>
            <a:pPr algn="ctr"/>
            <a:r>
              <a:rPr lang="en-US" altLang="en-US" sz="2800" dirty="0"/>
              <a:t>Or Make An Advising Appointment Using The Links Below:</a:t>
            </a:r>
          </a:p>
        </p:txBody>
      </p:sp>
      <p:sp>
        <p:nvSpPr>
          <p:cNvPr id="28677" name="Text Box 12"/>
          <p:cNvSpPr txBox="1">
            <a:spLocks noChangeArrowheads="1"/>
          </p:cNvSpPr>
          <p:nvPr/>
        </p:nvSpPr>
        <p:spPr bwMode="auto">
          <a:xfrm>
            <a:off x="1944375" y="3359705"/>
            <a:ext cx="455515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800" dirty="0">
                <a:ea typeface="Osaka" charset="-128"/>
                <a:hlinkClick r:id="rId4"/>
              </a:rPr>
              <a:t>www.cs.sonoma.edu/advising/</a:t>
            </a:r>
            <a:endParaRPr lang="en-US" altLang="en-US" sz="2800" dirty="0">
              <a:ea typeface="Osaka" charset="-128"/>
            </a:endParaRPr>
          </a:p>
          <a:p>
            <a:pPr algn="ctr"/>
            <a:r>
              <a:rPr lang="en-US" altLang="en-US" sz="2800" dirty="0">
                <a:ea typeface="Osaka" charset="-128"/>
              </a:rPr>
              <a:t>Also Visit </a:t>
            </a:r>
          </a:p>
          <a:p>
            <a:pPr algn="ctr"/>
            <a:r>
              <a:rPr lang="en-US" altLang="en-US" sz="2800" dirty="0">
                <a:ea typeface="Osaka" charset="-128"/>
                <a:hlinkClick r:id="rId5"/>
              </a:rPr>
              <a:t>www.cs.sonoma.edu</a:t>
            </a:r>
            <a:endParaRPr lang="en-US" altLang="en-US" sz="2800" dirty="0">
              <a:ea typeface="Osaka" charset="-128"/>
            </a:endParaRPr>
          </a:p>
          <a:p>
            <a:pPr algn="ctr"/>
            <a:endParaRPr lang="en-US" altLang="en-US" sz="2800" dirty="0">
              <a:ea typeface="Osaka" charset="-128"/>
            </a:endParaRPr>
          </a:p>
        </p:txBody>
      </p:sp>
      <p:sp>
        <p:nvSpPr>
          <p:cNvPr id="28678" name="Text Box 15"/>
          <p:cNvSpPr txBox="1">
            <a:spLocks noChangeArrowheads="1"/>
          </p:cNvSpPr>
          <p:nvPr/>
        </p:nvSpPr>
        <p:spPr bwMode="auto">
          <a:xfrm>
            <a:off x="1193881" y="5245923"/>
            <a:ext cx="605614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800" dirty="0"/>
              <a:t>And Consider Taking </a:t>
            </a:r>
          </a:p>
          <a:p>
            <a:pPr algn="ctr"/>
            <a:r>
              <a:rPr lang="en-US" altLang="en-US" sz="2800" dirty="0"/>
              <a:t>CS115: (Introduction to) Programming 1</a:t>
            </a:r>
          </a:p>
          <a:p>
            <a:pPr algn="ctr"/>
            <a:r>
              <a:rPr lang="en-US" altLang="en-US" sz="2800" dirty="0"/>
              <a:t>Or going to a </a:t>
            </a:r>
            <a:r>
              <a:rPr lang="en-US" altLang="en-US" sz="2800" dirty="0">
                <a:hlinkClick r:id="rId6"/>
              </a:rPr>
              <a:t>CS Club Meeting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6124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800" dirty="0">
                <a:latin typeface="Times" charset="0"/>
                <a:ea typeface="Osaka" charset="-128"/>
              </a:rPr>
              <a:t>What type of person becomes a Computer Scientist?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913" y="1828800"/>
            <a:ext cx="4446587" cy="2971800"/>
          </a:xfrm>
        </p:spPr>
        <p:txBody>
          <a:bodyPr/>
          <a:lstStyle/>
          <a:p>
            <a:pPr marL="455613" indent="-455613" eaLnBrk="1" hangingPunct="1">
              <a:lnSpc>
                <a:spcPct val="90000"/>
              </a:lnSpc>
              <a:buFontTx/>
              <a:buNone/>
            </a:pPr>
            <a:r>
              <a:rPr lang="en-US" altLang="en-US" sz="4400" dirty="0">
                <a:latin typeface="Times" charset="0"/>
                <a:ea typeface="Osaka" charset="-128"/>
              </a:rPr>
              <a:t>People who are:</a:t>
            </a:r>
          </a:p>
          <a:p>
            <a:pPr marL="455613" indent="-455613" eaLnBrk="1" hangingPunct="1">
              <a:lnSpc>
                <a:spcPct val="90000"/>
              </a:lnSpc>
            </a:pPr>
            <a:r>
              <a:rPr lang="en-US" altLang="en-US" sz="4400" dirty="0">
                <a:latin typeface="Times" charset="0"/>
                <a:ea typeface="Osaka" charset="-128"/>
              </a:rPr>
              <a:t>Creative</a:t>
            </a:r>
          </a:p>
          <a:p>
            <a:pPr marL="455613" indent="-455613" eaLnBrk="1" hangingPunct="1">
              <a:lnSpc>
                <a:spcPct val="90000"/>
              </a:lnSpc>
            </a:pPr>
            <a:r>
              <a:rPr lang="en-US" altLang="en-US" sz="4400" dirty="0">
                <a:latin typeface="Times" charset="0"/>
                <a:ea typeface="Osaka" charset="-128"/>
              </a:rPr>
              <a:t>Problem solvers</a:t>
            </a:r>
          </a:p>
          <a:p>
            <a:pPr marL="455613" indent="-455613" eaLnBrk="1" hangingPunct="1">
              <a:lnSpc>
                <a:spcPct val="90000"/>
              </a:lnSpc>
            </a:pPr>
            <a:r>
              <a:rPr lang="en-US" altLang="en-US" sz="4400" dirty="0">
                <a:latin typeface="Times" charset="0"/>
                <a:ea typeface="Osaka" charset="-128"/>
              </a:rPr>
              <a:t>Curious</a:t>
            </a:r>
          </a:p>
          <a:p>
            <a:pPr marL="455613" indent="-455613" eaLnBrk="1" hangingPunct="1">
              <a:lnSpc>
                <a:spcPct val="90000"/>
              </a:lnSpc>
            </a:pPr>
            <a:endParaRPr lang="en-US" altLang="en-US" sz="2800" dirty="0">
              <a:ea typeface="Osaka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4038600" cy="2687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622667"/>
            <a:ext cx="3873500" cy="2095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95400"/>
            <a:ext cx="7239000" cy="4343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800" dirty="0">
                <a:ea typeface="Osaka" charset="-128"/>
                <a:hlinkClick r:id="rId3"/>
              </a:rPr>
              <a:t>What do Computer Science student’s study at</a:t>
            </a:r>
            <a:br>
              <a:rPr lang="en-US" altLang="en-US" sz="4800" dirty="0">
                <a:ea typeface="Osaka" charset="-128"/>
                <a:hlinkClick r:id="rId3"/>
              </a:rPr>
            </a:br>
            <a:r>
              <a:rPr lang="en-US" altLang="en-US" sz="4800" dirty="0">
                <a:ea typeface="Osaka" charset="-128"/>
                <a:hlinkClick r:id="rId3"/>
              </a:rPr>
              <a:t>Sonoma State University ?</a:t>
            </a:r>
            <a:endParaRPr lang="en-US" altLang="en-US" sz="4800" dirty="0">
              <a:ea typeface="Osaka" charset="-128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5900"/>
            <a:ext cx="7772400" cy="1066800"/>
          </a:xfrm>
        </p:spPr>
        <p:txBody>
          <a:bodyPr>
            <a:noAutofit/>
          </a:bodyPr>
          <a:lstStyle/>
          <a:p>
            <a:r>
              <a:rPr lang="en-US" sz="4800" dirty="0"/>
              <a:t>How about a </a:t>
            </a:r>
            <a:r>
              <a:rPr lang="en-US" sz="4800" dirty="0">
                <a:hlinkClick r:id="rId2"/>
              </a:rPr>
              <a:t>minor</a:t>
            </a:r>
            <a:r>
              <a:rPr lang="en-US" sz="4800" dirty="0"/>
              <a:t> in CS?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7750" y="1257300"/>
            <a:ext cx="70485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800" dirty="0"/>
              <a:t>Are there computers in your chosen field?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/>
              <a:t>Would you like to learn to code?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/>
              <a:t>Would knowing how to program give you an advantage in the job market over applicants who do not?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/>
              <a:t>Would it be useful once working in your chosen field to be able to create your own programs?</a:t>
            </a:r>
          </a:p>
        </p:txBody>
      </p:sp>
    </p:spTree>
    <p:extLst>
      <p:ext uri="{BB962C8B-B14F-4D97-AF65-F5344CB8AC3E}">
        <p14:creationId xmlns:p14="http://schemas.microsoft.com/office/powerpoint/2010/main" val="143642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43888" cy="1314450"/>
          </a:xfrm>
        </p:spPr>
        <p:txBody>
          <a:bodyPr>
            <a:noAutofit/>
          </a:bodyPr>
          <a:lstStyle/>
          <a:p>
            <a:pPr algn="ctr"/>
            <a:r>
              <a:rPr lang="en-US" altLang="en-US" sz="4400" dirty="0">
                <a:ea typeface="Osaka" charset="-128"/>
                <a:hlinkClick r:id="rId2"/>
              </a:rPr>
              <a:t>What types of opportunities do </a:t>
            </a:r>
            <a:br>
              <a:rPr lang="en-US" altLang="en-US" sz="4400" dirty="0">
                <a:ea typeface="Osaka" charset="-128"/>
                <a:hlinkClick r:id="rId2"/>
              </a:rPr>
            </a:br>
            <a:r>
              <a:rPr lang="en-US" altLang="en-US" sz="4400" dirty="0">
                <a:ea typeface="Osaka" charset="-128"/>
                <a:hlinkClick r:id="rId2"/>
              </a:rPr>
              <a:t>Computer Science majors </a:t>
            </a:r>
            <a:br>
              <a:rPr lang="en-US" altLang="en-US" sz="4400" dirty="0">
                <a:ea typeface="Osaka" charset="-128"/>
                <a:hlinkClick r:id="rId2"/>
              </a:rPr>
            </a:br>
            <a:r>
              <a:rPr lang="en-US" altLang="en-US" sz="4400" dirty="0">
                <a:ea typeface="Osaka" charset="-128"/>
                <a:hlinkClick r:id="rId2"/>
              </a:rPr>
              <a:t>have upon graduation?</a:t>
            </a:r>
            <a:endParaRPr lang="en-US" altLang="en-US" sz="44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2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7924800" cy="2819400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altLang="en-US" sz="4000" b="1" dirty="0">
                <a:ea typeface="Osaka" charset="-128"/>
              </a:rPr>
              <a:t>Computer science graduates are in greater demand than ever and can expect prosperous job and graduate school opportunities.</a:t>
            </a:r>
            <a:r>
              <a:rPr lang="en-US" altLang="en-US" dirty="0">
                <a:ea typeface="Osaka" charset="-128"/>
              </a:rPr>
              <a:t>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8424"/>
            <a:ext cx="9156700" cy="47414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263" y="0"/>
            <a:ext cx="78808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Total Yearly STEM Graduates </a:t>
            </a:r>
          </a:p>
          <a:p>
            <a:pPr algn="ctr"/>
            <a:r>
              <a:rPr lang="en-US" sz="3600" dirty="0"/>
              <a:t>with Bachelor’s Degrees</a:t>
            </a:r>
          </a:p>
          <a:p>
            <a:pPr algn="ctr"/>
            <a:r>
              <a:rPr lang="en-US" sz="3600" dirty="0"/>
              <a:t>Compared to Yearly STEM Job Openings</a:t>
            </a:r>
          </a:p>
        </p:txBody>
      </p:sp>
    </p:spTree>
    <p:extLst>
      <p:ext uri="{BB962C8B-B14F-4D97-AF65-F5344CB8AC3E}">
        <p14:creationId xmlns:p14="http://schemas.microsoft.com/office/powerpoint/2010/main" val="91872138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332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Average Salaries for Computer Occupations</a:t>
            </a:r>
          </a:p>
          <a:p>
            <a:pPr algn="ctr"/>
            <a:r>
              <a:rPr lang="en-US" sz="3600" dirty="0"/>
              <a:t>U. S. Bureau of Labor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8772" y="3352800"/>
            <a:ext cx="780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err="1">
                <a:hlinkClick r:id="rId2"/>
              </a:rPr>
              <a:t>www.bls.gov</a:t>
            </a:r>
            <a:r>
              <a:rPr lang="en-US" sz="2000" dirty="0">
                <a:hlinkClick r:id="rId2"/>
              </a:rPr>
              <a:t>/ooh/computer-and-information-technology/</a:t>
            </a:r>
            <a:r>
              <a:rPr lang="en-US" sz="2000" dirty="0" err="1">
                <a:hlinkClick r:id="rId2"/>
              </a:rPr>
              <a:t>home.htm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735012"/>
          </a:xfrm>
        </p:spPr>
        <p:txBody>
          <a:bodyPr/>
          <a:lstStyle/>
          <a:p>
            <a:r>
              <a:rPr lang="en-US" dirty="0"/>
              <a:t>A Computer </a:t>
            </a:r>
            <a:r>
              <a:rPr lang="en-US"/>
              <a:t>Science Degree Has Value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933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513" y="6253894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Source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584369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1613</TotalTime>
  <Words>289</Words>
  <Application>Microsoft Macintosh PowerPoint</Application>
  <PresentationFormat>On-screen Show (4:3)</PresentationFormat>
  <Paragraphs>44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Helvetica</vt:lpstr>
      <vt:lpstr>Times</vt:lpstr>
      <vt:lpstr>Trebuchet MS</vt:lpstr>
      <vt:lpstr>Berlin</vt:lpstr>
      <vt:lpstr>PowerPoint Presentation</vt:lpstr>
      <vt:lpstr>What type of person becomes a Computer Scientist?</vt:lpstr>
      <vt:lpstr>What do Computer Science student’s study at Sonoma State University ?</vt:lpstr>
      <vt:lpstr>How about a minor in CS?</vt:lpstr>
      <vt:lpstr>What types of opportunities do  Computer Science majors  have upon graduation?</vt:lpstr>
      <vt:lpstr>PowerPoint Presentation</vt:lpstr>
      <vt:lpstr>PowerPoint Presentation</vt:lpstr>
      <vt:lpstr>PowerPoint Presentation</vt:lpstr>
      <vt:lpstr>A Computer Science Degree Has Value</vt:lpstr>
      <vt:lpstr>U. S. News &amp; World Report The 100 Best Jobs 2022</vt:lpstr>
      <vt:lpstr>PowerPoint Presentation</vt:lpstr>
    </vt:vector>
  </TitlesOfParts>
  <Manager/>
  <Company>Office 2004 Test Drive User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Department of  Computer Science</dc:title>
  <dc:subject/>
  <dc:creator/>
  <cp:keywords/>
  <dc:description/>
  <cp:lastModifiedBy>Glenn Carter</cp:lastModifiedBy>
  <cp:revision>221</cp:revision>
  <dcterms:created xsi:type="dcterms:W3CDTF">2010-10-19T01:49:29Z</dcterms:created>
  <dcterms:modified xsi:type="dcterms:W3CDTF">2023-04-27T18:25:20Z</dcterms:modified>
  <cp:category/>
</cp:coreProperties>
</file>